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8"/>
  </p:notesMasterIdLst>
  <p:sldIdLst>
    <p:sldId id="406" r:id="rId3"/>
    <p:sldId id="266" r:id="rId4"/>
    <p:sldId id="267" r:id="rId5"/>
    <p:sldId id="408" r:id="rId6"/>
    <p:sldId id="410" r:id="rId7"/>
    <p:sldId id="269" r:id="rId8"/>
    <p:sldId id="411" r:id="rId9"/>
    <p:sldId id="268" r:id="rId10"/>
    <p:sldId id="257" r:id="rId11"/>
    <p:sldId id="412" r:id="rId12"/>
    <p:sldId id="416" r:id="rId13"/>
    <p:sldId id="258" r:id="rId14"/>
    <p:sldId id="276" r:id="rId15"/>
    <p:sldId id="277" r:id="rId16"/>
    <p:sldId id="264" r:id="rId17"/>
    <p:sldId id="278" r:id="rId18"/>
    <p:sldId id="279" r:id="rId19"/>
    <p:sldId id="280" r:id="rId20"/>
    <p:sldId id="281" r:id="rId21"/>
    <p:sldId id="282" r:id="rId22"/>
    <p:sldId id="283" r:id="rId23"/>
    <p:sldId id="288" r:id="rId24"/>
    <p:sldId id="290" r:id="rId25"/>
    <p:sldId id="413" r:id="rId26"/>
    <p:sldId id="414" r:id="rId27"/>
    <p:sldId id="415" r:id="rId28"/>
    <p:sldId id="425" r:id="rId29"/>
    <p:sldId id="426" r:id="rId30"/>
    <p:sldId id="427" r:id="rId31"/>
    <p:sldId id="423" r:id="rId32"/>
    <p:sldId id="424" r:id="rId33"/>
    <p:sldId id="287" r:id="rId34"/>
    <p:sldId id="295" r:id="rId35"/>
    <p:sldId id="300" r:id="rId36"/>
    <p:sldId id="289" r:id="rId37"/>
    <p:sldId id="297" r:id="rId38"/>
    <p:sldId id="265" r:id="rId39"/>
    <p:sldId id="293" r:id="rId40"/>
    <p:sldId id="299" r:id="rId41"/>
    <p:sldId id="301" r:id="rId42"/>
    <p:sldId id="302" r:id="rId43"/>
    <p:sldId id="428" r:id="rId44"/>
    <p:sldId id="429" r:id="rId45"/>
    <p:sldId id="304" r:id="rId46"/>
    <p:sldId id="309" r:id="rId47"/>
    <p:sldId id="422" r:id="rId48"/>
    <p:sldId id="261" r:id="rId49"/>
    <p:sldId id="421" r:id="rId50"/>
    <p:sldId id="420" r:id="rId51"/>
    <p:sldId id="417" r:id="rId52"/>
    <p:sldId id="419" r:id="rId53"/>
    <p:sldId id="418" r:id="rId54"/>
    <p:sldId id="310" r:id="rId55"/>
    <p:sldId id="321" r:id="rId56"/>
    <p:sldId id="30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5.xml.rels><?xml version="1.0" encoding="UTF-8" standalone="yes"?>
<Relationships xmlns="http://schemas.openxmlformats.org/package/2006/relationships"><Relationship Id="rId1" Type="http://schemas.openxmlformats.org/officeDocument/2006/relationships/hyperlink" Target="https://youtu.be/xBDF0_-EiGI"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5.xml.rels><?xml version="1.0" encoding="UTF-8" standalone="yes"?>
<Relationships xmlns="http://schemas.openxmlformats.org/package/2006/relationships"><Relationship Id="rId1" Type="http://schemas.openxmlformats.org/officeDocument/2006/relationships/hyperlink" Target="https://youtu.be/xBDF0_-EiGI"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3D7C99-58B1-4B26-887E-C4F5E240DB61}" type="doc">
      <dgm:prSet loTypeId="urn:microsoft.com/office/officeart/2016/7/layout/HorizontalActionList" loCatId="List" qsTypeId="urn:microsoft.com/office/officeart/2005/8/quickstyle/simple1" qsCatId="simple" csTypeId="urn:microsoft.com/office/officeart/2005/8/colors/colorful2" csCatId="colorful"/>
      <dgm:spPr/>
      <dgm:t>
        <a:bodyPr/>
        <a:lstStyle/>
        <a:p>
          <a:endParaRPr lang="en-US"/>
        </a:p>
      </dgm:t>
    </dgm:pt>
    <dgm:pt modelId="{5341FDC4-B6A9-4D5A-9B9B-BCCA9661966F}">
      <dgm:prSet custT="1"/>
      <dgm:spPr/>
      <dgm:t>
        <a:bodyPr/>
        <a:lstStyle/>
        <a:p>
          <a:r>
            <a:rPr lang="en-US" sz="2400"/>
            <a:t>Be</a:t>
          </a:r>
        </a:p>
      </dgm:t>
    </dgm:pt>
    <dgm:pt modelId="{91F12521-95DF-430B-8985-AC363DB61D95}" type="parTrans" cxnId="{6233A49E-5D65-4ECB-88A4-2881696CF3BC}">
      <dgm:prSet/>
      <dgm:spPr/>
      <dgm:t>
        <a:bodyPr/>
        <a:lstStyle/>
        <a:p>
          <a:endParaRPr lang="en-US" sz="2400"/>
        </a:p>
      </dgm:t>
    </dgm:pt>
    <dgm:pt modelId="{5A5F5B8C-EC55-49A7-A429-7B07D3AAA9E3}" type="sibTrans" cxnId="{6233A49E-5D65-4ECB-88A4-2881696CF3BC}">
      <dgm:prSet/>
      <dgm:spPr/>
      <dgm:t>
        <a:bodyPr/>
        <a:lstStyle/>
        <a:p>
          <a:endParaRPr lang="en-US" sz="2400"/>
        </a:p>
      </dgm:t>
    </dgm:pt>
    <dgm:pt modelId="{AC135D86-E2CB-4456-8D2A-5D0CE9BEEFCF}">
      <dgm:prSet custT="1"/>
      <dgm:spPr/>
      <dgm:t>
        <a:bodyPr/>
        <a:lstStyle/>
        <a:p>
          <a:r>
            <a:rPr lang="en-US" sz="2400"/>
            <a:t>At the end of this session, students will be able to ;</a:t>
          </a:r>
        </a:p>
      </dgm:t>
    </dgm:pt>
    <dgm:pt modelId="{684A46F1-1845-4F52-A237-9A89F393A5B8}" type="parTrans" cxnId="{0A2CFB08-507E-4BB5-9B9F-54A24A886A0A}">
      <dgm:prSet/>
      <dgm:spPr/>
      <dgm:t>
        <a:bodyPr/>
        <a:lstStyle/>
        <a:p>
          <a:endParaRPr lang="en-US" sz="2400"/>
        </a:p>
      </dgm:t>
    </dgm:pt>
    <dgm:pt modelId="{A5A456E1-0DA6-4F62-B027-1C0679A24BD5}" type="sibTrans" cxnId="{0A2CFB08-507E-4BB5-9B9F-54A24A886A0A}">
      <dgm:prSet/>
      <dgm:spPr/>
      <dgm:t>
        <a:bodyPr/>
        <a:lstStyle/>
        <a:p>
          <a:endParaRPr lang="en-US" sz="2400"/>
        </a:p>
      </dgm:t>
    </dgm:pt>
    <dgm:pt modelId="{63CDD98E-A958-4A81-89CA-643F0EF9C342}">
      <dgm:prSet custT="1"/>
      <dgm:spPr/>
      <dgm:t>
        <a:bodyPr/>
        <a:lstStyle/>
        <a:p>
          <a:r>
            <a:rPr lang="en-US" sz="2400"/>
            <a:t>Describe</a:t>
          </a:r>
        </a:p>
      </dgm:t>
    </dgm:pt>
    <dgm:pt modelId="{E744F98D-E85A-4A4A-BE6E-CBC57E77910E}" type="parTrans" cxnId="{DA07C569-7C1B-4468-80BA-51F963C55AE3}">
      <dgm:prSet/>
      <dgm:spPr/>
      <dgm:t>
        <a:bodyPr/>
        <a:lstStyle/>
        <a:p>
          <a:endParaRPr lang="en-US" sz="2400"/>
        </a:p>
      </dgm:t>
    </dgm:pt>
    <dgm:pt modelId="{7B331280-6D78-446F-84E2-3AEB67F24C8E}" type="sibTrans" cxnId="{DA07C569-7C1B-4468-80BA-51F963C55AE3}">
      <dgm:prSet/>
      <dgm:spPr/>
      <dgm:t>
        <a:bodyPr/>
        <a:lstStyle/>
        <a:p>
          <a:endParaRPr lang="en-US" sz="2400"/>
        </a:p>
      </dgm:t>
    </dgm:pt>
    <dgm:pt modelId="{57DE09A4-CD08-4592-87C7-7E309DC92B2B}">
      <dgm:prSet custT="1"/>
      <dgm:spPr/>
      <dgm:t>
        <a:bodyPr/>
        <a:lstStyle/>
        <a:p>
          <a:r>
            <a:rPr lang="en-US" sz="2400" dirty="0"/>
            <a:t>1-Describe the Basic structure of An </a:t>
          </a:r>
          <a:r>
            <a:rPr lang="en-US" sz="2400" dirty="0" err="1"/>
            <a:t>organisation</a:t>
          </a:r>
          <a:r>
            <a:rPr lang="en-US" sz="2400" dirty="0"/>
            <a:t>.</a:t>
          </a:r>
        </a:p>
      </dgm:t>
    </dgm:pt>
    <dgm:pt modelId="{EE6132F0-6AA9-4D3E-9680-513BAA9405DB}" type="parTrans" cxnId="{DCCAE55B-46A0-4BD4-AACB-4C347E1D1C2C}">
      <dgm:prSet/>
      <dgm:spPr/>
      <dgm:t>
        <a:bodyPr/>
        <a:lstStyle/>
        <a:p>
          <a:endParaRPr lang="en-US" sz="2400"/>
        </a:p>
      </dgm:t>
    </dgm:pt>
    <dgm:pt modelId="{875BFBE9-125E-4CEA-BC51-D05638F24F0C}" type="sibTrans" cxnId="{DCCAE55B-46A0-4BD4-AACB-4C347E1D1C2C}">
      <dgm:prSet/>
      <dgm:spPr/>
      <dgm:t>
        <a:bodyPr/>
        <a:lstStyle/>
        <a:p>
          <a:endParaRPr lang="en-US" sz="2400"/>
        </a:p>
      </dgm:t>
    </dgm:pt>
    <dgm:pt modelId="{89EA2E9B-FCC2-4014-9DA9-6C21AD820662}">
      <dgm:prSet custT="1"/>
      <dgm:spPr/>
      <dgm:t>
        <a:bodyPr/>
        <a:lstStyle/>
        <a:p>
          <a:r>
            <a:rPr lang="en-US" sz="2400"/>
            <a:t>Explain</a:t>
          </a:r>
        </a:p>
      </dgm:t>
    </dgm:pt>
    <dgm:pt modelId="{37F55C34-A4EF-4424-AA78-482C16B7D708}" type="parTrans" cxnId="{53C27259-31FD-4043-9BA5-5FA7959FAA3F}">
      <dgm:prSet/>
      <dgm:spPr/>
      <dgm:t>
        <a:bodyPr/>
        <a:lstStyle/>
        <a:p>
          <a:endParaRPr lang="en-US" sz="2400"/>
        </a:p>
      </dgm:t>
    </dgm:pt>
    <dgm:pt modelId="{306A5E07-8A96-4084-A1AB-D9672BE8CDB9}" type="sibTrans" cxnId="{53C27259-31FD-4043-9BA5-5FA7959FAA3F}">
      <dgm:prSet/>
      <dgm:spPr/>
      <dgm:t>
        <a:bodyPr/>
        <a:lstStyle/>
        <a:p>
          <a:endParaRPr lang="en-US" sz="2400"/>
        </a:p>
      </dgm:t>
    </dgm:pt>
    <dgm:pt modelId="{F4DB204D-D6FB-47F4-9BE7-0890E7E921B8}">
      <dgm:prSet custT="1"/>
      <dgm:spPr/>
      <dgm:t>
        <a:bodyPr/>
        <a:lstStyle/>
        <a:p>
          <a:r>
            <a:rPr lang="en-US" sz="2400" dirty="0"/>
            <a:t>2-Explain the functions Of An Organisation. </a:t>
          </a:r>
        </a:p>
      </dgm:t>
    </dgm:pt>
    <dgm:pt modelId="{076CBD41-3A71-4FEF-9B3B-03C6AE348D42}" type="parTrans" cxnId="{496CA817-C69F-4849-83DA-9E4ACC74D4F3}">
      <dgm:prSet/>
      <dgm:spPr/>
      <dgm:t>
        <a:bodyPr/>
        <a:lstStyle/>
        <a:p>
          <a:endParaRPr lang="en-US" sz="2400"/>
        </a:p>
      </dgm:t>
    </dgm:pt>
    <dgm:pt modelId="{253F87A6-E9AE-4842-8F53-F36C1DC977A0}" type="sibTrans" cxnId="{496CA817-C69F-4849-83DA-9E4ACC74D4F3}">
      <dgm:prSet/>
      <dgm:spPr/>
      <dgm:t>
        <a:bodyPr/>
        <a:lstStyle/>
        <a:p>
          <a:endParaRPr lang="en-US" sz="2400"/>
        </a:p>
      </dgm:t>
    </dgm:pt>
    <dgm:pt modelId="{2B4F1EAD-2E8B-4139-BCEB-2F7AFB221C02}" type="pres">
      <dgm:prSet presAssocID="{223D7C99-58B1-4B26-887E-C4F5E240DB61}" presName="Name0" presStyleCnt="0">
        <dgm:presLayoutVars>
          <dgm:dir/>
          <dgm:animLvl val="lvl"/>
          <dgm:resizeHandles val="exact"/>
        </dgm:presLayoutVars>
      </dgm:prSet>
      <dgm:spPr/>
    </dgm:pt>
    <dgm:pt modelId="{36424AAC-0B8F-4202-996A-6847AC1F865C}" type="pres">
      <dgm:prSet presAssocID="{5341FDC4-B6A9-4D5A-9B9B-BCCA9661966F}" presName="composite" presStyleCnt="0"/>
      <dgm:spPr/>
    </dgm:pt>
    <dgm:pt modelId="{EE64845C-7C36-432F-BCF6-F94448836B10}" type="pres">
      <dgm:prSet presAssocID="{5341FDC4-B6A9-4D5A-9B9B-BCCA9661966F}" presName="parTx" presStyleLbl="alignNode1" presStyleIdx="0" presStyleCnt="3">
        <dgm:presLayoutVars>
          <dgm:chMax val="0"/>
          <dgm:chPref val="0"/>
        </dgm:presLayoutVars>
      </dgm:prSet>
      <dgm:spPr/>
    </dgm:pt>
    <dgm:pt modelId="{0DBBDE36-0F45-49EE-AB24-456DCE330DF9}" type="pres">
      <dgm:prSet presAssocID="{5341FDC4-B6A9-4D5A-9B9B-BCCA9661966F}" presName="desTx" presStyleLbl="alignAccFollowNode1" presStyleIdx="0" presStyleCnt="3">
        <dgm:presLayoutVars/>
      </dgm:prSet>
      <dgm:spPr/>
    </dgm:pt>
    <dgm:pt modelId="{DAEBC713-F5D7-4ED7-89B9-D9256FA7AC8D}" type="pres">
      <dgm:prSet presAssocID="{5A5F5B8C-EC55-49A7-A429-7B07D3AAA9E3}" presName="space" presStyleCnt="0"/>
      <dgm:spPr/>
    </dgm:pt>
    <dgm:pt modelId="{3E2C87C0-1508-4862-AB0A-F1A2D4A5C832}" type="pres">
      <dgm:prSet presAssocID="{63CDD98E-A958-4A81-89CA-643F0EF9C342}" presName="composite" presStyleCnt="0"/>
      <dgm:spPr/>
    </dgm:pt>
    <dgm:pt modelId="{F95372E3-829F-4AE0-AE73-F6831D45A9CC}" type="pres">
      <dgm:prSet presAssocID="{63CDD98E-A958-4A81-89CA-643F0EF9C342}" presName="parTx" presStyleLbl="alignNode1" presStyleIdx="1" presStyleCnt="3">
        <dgm:presLayoutVars>
          <dgm:chMax val="0"/>
          <dgm:chPref val="0"/>
        </dgm:presLayoutVars>
      </dgm:prSet>
      <dgm:spPr/>
    </dgm:pt>
    <dgm:pt modelId="{C4AAD380-439D-4749-8C5F-F0A467674406}" type="pres">
      <dgm:prSet presAssocID="{63CDD98E-A958-4A81-89CA-643F0EF9C342}" presName="desTx" presStyleLbl="alignAccFollowNode1" presStyleIdx="1" presStyleCnt="3">
        <dgm:presLayoutVars/>
      </dgm:prSet>
      <dgm:spPr/>
    </dgm:pt>
    <dgm:pt modelId="{ADCDF8E9-5378-4198-B295-8BF93522A302}" type="pres">
      <dgm:prSet presAssocID="{7B331280-6D78-446F-84E2-3AEB67F24C8E}" presName="space" presStyleCnt="0"/>
      <dgm:spPr/>
    </dgm:pt>
    <dgm:pt modelId="{3EB87C6E-2D0E-4CF7-9482-983DBA92DCD4}" type="pres">
      <dgm:prSet presAssocID="{89EA2E9B-FCC2-4014-9DA9-6C21AD820662}" presName="composite" presStyleCnt="0"/>
      <dgm:spPr/>
    </dgm:pt>
    <dgm:pt modelId="{E56C124D-6C72-41B2-811A-B43351B397F7}" type="pres">
      <dgm:prSet presAssocID="{89EA2E9B-FCC2-4014-9DA9-6C21AD820662}" presName="parTx" presStyleLbl="alignNode1" presStyleIdx="2" presStyleCnt="3">
        <dgm:presLayoutVars>
          <dgm:chMax val="0"/>
          <dgm:chPref val="0"/>
        </dgm:presLayoutVars>
      </dgm:prSet>
      <dgm:spPr/>
    </dgm:pt>
    <dgm:pt modelId="{7BA5C409-93AA-42D8-B17B-BBC7E6086130}" type="pres">
      <dgm:prSet presAssocID="{89EA2E9B-FCC2-4014-9DA9-6C21AD820662}" presName="desTx" presStyleLbl="alignAccFollowNode1" presStyleIdx="2" presStyleCnt="3">
        <dgm:presLayoutVars/>
      </dgm:prSet>
      <dgm:spPr/>
    </dgm:pt>
  </dgm:ptLst>
  <dgm:cxnLst>
    <dgm:cxn modelId="{0A2CFB08-507E-4BB5-9B9F-54A24A886A0A}" srcId="{5341FDC4-B6A9-4D5A-9B9B-BCCA9661966F}" destId="{AC135D86-E2CB-4456-8D2A-5D0CE9BEEFCF}" srcOrd="0" destOrd="0" parTransId="{684A46F1-1845-4F52-A237-9A89F393A5B8}" sibTransId="{A5A456E1-0DA6-4F62-B027-1C0679A24BD5}"/>
    <dgm:cxn modelId="{CEF7700E-83F3-4C1C-A34B-8BB4623E5C94}" type="presOf" srcId="{AC135D86-E2CB-4456-8D2A-5D0CE9BEEFCF}" destId="{0DBBDE36-0F45-49EE-AB24-456DCE330DF9}" srcOrd="0" destOrd="0" presId="urn:microsoft.com/office/officeart/2016/7/layout/HorizontalActionList"/>
    <dgm:cxn modelId="{496CA817-C69F-4849-83DA-9E4ACC74D4F3}" srcId="{89EA2E9B-FCC2-4014-9DA9-6C21AD820662}" destId="{F4DB204D-D6FB-47F4-9BE7-0890E7E921B8}" srcOrd="0" destOrd="0" parTransId="{076CBD41-3A71-4FEF-9B3B-03C6AE348D42}" sibTransId="{253F87A6-E9AE-4842-8F53-F36C1DC977A0}"/>
    <dgm:cxn modelId="{DCCAE55B-46A0-4BD4-AACB-4C347E1D1C2C}" srcId="{63CDD98E-A958-4A81-89CA-643F0EF9C342}" destId="{57DE09A4-CD08-4592-87C7-7E309DC92B2B}" srcOrd="0" destOrd="0" parTransId="{EE6132F0-6AA9-4D3E-9680-513BAA9405DB}" sibTransId="{875BFBE9-125E-4CEA-BC51-D05638F24F0C}"/>
    <dgm:cxn modelId="{DA07C569-7C1B-4468-80BA-51F963C55AE3}" srcId="{223D7C99-58B1-4B26-887E-C4F5E240DB61}" destId="{63CDD98E-A958-4A81-89CA-643F0EF9C342}" srcOrd="1" destOrd="0" parTransId="{E744F98D-E85A-4A4A-BE6E-CBC57E77910E}" sibTransId="{7B331280-6D78-446F-84E2-3AEB67F24C8E}"/>
    <dgm:cxn modelId="{4E8CC86E-A72A-462E-807E-91D5F03CA73A}" type="presOf" srcId="{F4DB204D-D6FB-47F4-9BE7-0890E7E921B8}" destId="{7BA5C409-93AA-42D8-B17B-BBC7E6086130}" srcOrd="0" destOrd="0" presId="urn:microsoft.com/office/officeart/2016/7/layout/HorizontalActionList"/>
    <dgm:cxn modelId="{53C27259-31FD-4043-9BA5-5FA7959FAA3F}" srcId="{223D7C99-58B1-4B26-887E-C4F5E240DB61}" destId="{89EA2E9B-FCC2-4014-9DA9-6C21AD820662}" srcOrd="2" destOrd="0" parTransId="{37F55C34-A4EF-4424-AA78-482C16B7D708}" sibTransId="{306A5E07-8A96-4084-A1AB-D9672BE8CDB9}"/>
    <dgm:cxn modelId="{18A93998-8A8C-464D-9D8A-6E7B972AFB7A}" type="presOf" srcId="{63CDD98E-A958-4A81-89CA-643F0EF9C342}" destId="{F95372E3-829F-4AE0-AE73-F6831D45A9CC}" srcOrd="0" destOrd="0" presId="urn:microsoft.com/office/officeart/2016/7/layout/HorizontalActionList"/>
    <dgm:cxn modelId="{6233A49E-5D65-4ECB-88A4-2881696CF3BC}" srcId="{223D7C99-58B1-4B26-887E-C4F5E240DB61}" destId="{5341FDC4-B6A9-4D5A-9B9B-BCCA9661966F}" srcOrd="0" destOrd="0" parTransId="{91F12521-95DF-430B-8985-AC363DB61D95}" sibTransId="{5A5F5B8C-EC55-49A7-A429-7B07D3AAA9E3}"/>
    <dgm:cxn modelId="{4DCA91DB-9B95-4EC1-B841-C9DE2824F277}" type="presOf" srcId="{223D7C99-58B1-4B26-887E-C4F5E240DB61}" destId="{2B4F1EAD-2E8B-4139-BCEB-2F7AFB221C02}" srcOrd="0" destOrd="0" presId="urn:microsoft.com/office/officeart/2016/7/layout/HorizontalActionList"/>
    <dgm:cxn modelId="{2CE2F1E8-0AFC-4286-AB75-3FFE456383C6}" type="presOf" srcId="{57DE09A4-CD08-4592-87C7-7E309DC92B2B}" destId="{C4AAD380-439D-4749-8C5F-F0A467674406}" srcOrd="0" destOrd="0" presId="urn:microsoft.com/office/officeart/2016/7/layout/HorizontalActionList"/>
    <dgm:cxn modelId="{DF8CD9EE-21C0-4B64-9163-1D7F896D37FD}" type="presOf" srcId="{5341FDC4-B6A9-4D5A-9B9B-BCCA9661966F}" destId="{EE64845C-7C36-432F-BCF6-F94448836B10}" srcOrd="0" destOrd="0" presId="urn:microsoft.com/office/officeart/2016/7/layout/HorizontalActionList"/>
    <dgm:cxn modelId="{16A41EEF-B5A4-473B-8BD5-D7A8FCEADC49}" type="presOf" srcId="{89EA2E9B-FCC2-4014-9DA9-6C21AD820662}" destId="{E56C124D-6C72-41B2-811A-B43351B397F7}" srcOrd="0" destOrd="0" presId="urn:microsoft.com/office/officeart/2016/7/layout/HorizontalActionList"/>
    <dgm:cxn modelId="{E8146911-6867-41CC-83E1-FACA43F0E403}" type="presParOf" srcId="{2B4F1EAD-2E8B-4139-BCEB-2F7AFB221C02}" destId="{36424AAC-0B8F-4202-996A-6847AC1F865C}" srcOrd="0" destOrd="0" presId="urn:microsoft.com/office/officeart/2016/7/layout/HorizontalActionList"/>
    <dgm:cxn modelId="{F3870B37-DFC6-48B2-8C9B-78580A06716E}" type="presParOf" srcId="{36424AAC-0B8F-4202-996A-6847AC1F865C}" destId="{EE64845C-7C36-432F-BCF6-F94448836B10}" srcOrd="0" destOrd="0" presId="urn:microsoft.com/office/officeart/2016/7/layout/HorizontalActionList"/>
    <dgm:cxn modelId="{EB5065A6-24D2-4B19-B7F5-EFA3731BCFFB}" type="presParOf" srcId="{36424AAC-0B8F-4202-996A-6847AC1F865C}" destId="{0DBBDE36-0F45-49EE-AB24-456DCE330DF9}" srcOrd="1" destOrd="0" presId="urn:microsoft.com/office/officeart/2016/7/layout/HorizontalActionList"/>
    <dgm:cxn modelId="{5D8BC0DE-4994-4E3F-BC8C-CDAE5A24390E}" type="presParOf" srcId="{2B4F1EAD-2E8B-4139-BCEB-2F7AFB221C02}" destId="{DAEBC713-F5D7-4ED7-89B9-D9256FA7AC8D}" srcOrd="1" destOrd="0" presId="urn:microsoft.com/office/officeart/2016/7/layout/HorizontalActionList"/>
    <dgm:cxn modelId="{667D652C-4882-45F8-A501-C9A62E6C51BB}" type="presParOf" srcId="{2B4F1EAD-2E8B-4139-BCEB-2F7AFB221C02}" destId="{3E2C87C0-1508-4862-AB0A-F1A2D4A5C832}" srcOrd="2" destOrd="0" presId="urn:microsoft.com/office/officeart/2016/7/layout/HorizontalActionList"/>
    <dgm:cxn modelId="{396465FA-1D1F-4F9D-BDC9-75468921E809}" type="presParOf" srcId="{3E2C87C0-1508-4862-AB0A-F1A2D4A5C832}" destId="{F95372E3-829F-4AE0-AE73-F6831D45A9CC}" srcOrd="0" destOrd="0" presId="urn:microsoft.com/office/officeart/2016/7/layout/HorizontalActionList"/>
    <dgm:cxn modelId="{C1D2EBA8-C245-42A8-B3F3-EE47A959659C}" type="presParOf" srcId="{3E2C87C0-1508-4862-AB0A-F1A2D4A5C832}" destId="{C4AAD380-439D-4749-8C5F-F0A467674406}" srcOrd="1" destOrd="0" presId="urn:microsoft.com/office/officeart/2016/7/layout/HorizontalActionList"/>
    <dgm:cxn modelId="{CDA0AAC9-F229-469D-9C45-E077B65E1A0B}" type="presParOf" srcId="{2B4F1EAD-2E8B-4139-BCEB-2F7AFB221C02}" destId="{ADCDF8E9-5378-4198-B295-8BF93522A302}" srcOrd="3" destOrd="0" presId="urn:microsoft.com/office/officeart/2016/7/layout/HorizontalActionList"/>
    <dgm:cxn modelId="{5E6784B9-EA63-4627-AD74-402F9E92A970}" type="presParOf" srcId="{2B4F1EAD-2E8B-4139-BCEB-2F7AFB221C02}" destId="{3EB87C6E-2D0E-4CF7-9482-983DBA92DCD4}" srcOrd="4" destOrd="0" presId="urn:microsoft.com/office/officeart/2016/7/layout/HorizontalActionList"/>
    <dgm:cxn modelId="{9D23535E-96BB-47FE-873F-CEC90BE61C18}" type="presParOf" srcId="{3EB87C6E-2D0E-4CF7-9482-983DBA92DCD4}" destId="{E56C124D-6C72-41B2-811A-B43351B397F7}" srcOrd="0" destOrd="0" presId="urn:microsoft.com/office/officeart/2016/7/layout/HorizontalActionList"/>
    <dgm:cxn modelId="{FE5337B1-361A-4E4A-8D33-5035D64A8B15}" type="presParOf" srcId="{3EB87C6E-2D0E-4CF7-9482-983DBA92DCD4}" destId="{7BA5C409-93AA-42D8-B17B-BBC7E6086130}"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1DCD58-0052-4933-BAD1-493CB30333B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29745F7-6C73-47EC-A7BE-F94327B48513}">
      <dgm:prSet/>
      <dgm:spPr/>
      <dgm:t>
        <a:bodyPr/>
        <a:lstStyle/>
        <a:p>
          <a:pPr>
            <a:lnSpc>
              <a:spcPct val="100000"/>
            </a:lnSpc>
            <a:defRPr cap="all"/>
          </a:pPr>
          <a:r>
            <a:rPr lang="en-GB"/>
            <a:t>Class Discussion </a:t>
          </a:r>
          <a:endParaRPr lang="en-US"/>
        </a:p>
      </dgm:t>
    </dgm:pt>
    <dgm:pt modelId="{15178A97-E4AC-4B46-A2BD-9D6D39F997D3}" type="parTrans" cxnId="{2AF955D3-23D1-4BFE-9312-2EFD85D34573}">
      <dgm:prSet/>
      <dgm:spPr/>
      <dgm:t>
        <a:bodyPr/>
        <a:lstStyle/>
        <a:p>
          <a:endParaRPr lang="en-US"/>
        </a:p>
      </dgm:t>
    </dgm:pt>
    <dgm:pt modelId="{24F6506C-FDEC-486F-B568-176163127AD4}" type="sibTrans" cxnId="{2AF955D3-23D1-4BFE-9312-2EFD85D34573}">
      <dgm:prSet/>
      <dgm:spPr/>
      <dgm:t>
        <a:bodyPr/>
        <a:lstStyle/>
        <a:p>
          <a:endParaRPr lang="en-US"/>
        </a:p>
      </dgm:t>
    </dgm:pt>
    <dgm:pt modelId="{6A96060A-9DEA-4600-9240-ACE79E158CD6}">
      <dgm:prSet/>
      <dgm:spPr/>
      <dgm:t>
        <a:bodyPr/>
        <a:lstStyle/>
        <a:p>
          <a:pPr>
            <a:lnSpc>
              <a:spcPct val="100000"/>
            </a:lnSpc>
            <a:defRPr cap="all"/>
          </a:pPr>
          <a:r>
            <a:rPr lang="en-GB"/>
            <a:t>What is An Organisation ?</a:t>
          </a:r>
          <a:endParaRPr lang="en-US"/>
        </a:p>
      </dgm:t>
    </dgm:pt>
    <dgm:pt modelId="{A9F4F537-215C-4692-81D4-A123D449412D}" type="parTrans" cxnId="{DFF3E323-B711-4D69-AB44-30E48FC45061}">
      <dgm:prSet/>
      <dgm:spPr/>
      <dgm:t>
        <a:bodyPr/>
        <a:lstStyle/>
        <a:p>
          <a:endParaRPr lang="en-US"/>
        </a:p>
      </dgm:t>
    </dgm:pt>
    <dgm:pt modelId="{F6C8CE9B-6715-4497-8783-5DDD5CD3C131}" type="sibTrans" cxnId="{DFF3E323-B711-4D69-AB44-30E48FC45061}">
      <dgm:prSet/>
      <dgm:spPr/>
      <dgm:t>
        <a:bodyPr/>
        <a:lstStyle/>
        <a:p>
          <a:endParaRPr lang="en-US"/>
        </a:p>
      </dgm:t>
    </dgm:pt>
    <dgm:pt modelId="{C814592D-1624-4300-A5F1-06DD9DD556A5}" type="pres">
      <dgm:prSet presAssocID="{EE1DCD58-0052-4933-BAD1-493CB30333B3}" presName="root" presStyleCnt="0">
        <dgm:presLayoutVars>
          <dgm:dir/>
          <dgm:resizeHandles val="exact"/>
        </dgm:presLayoutVars>
      </dgm:prSet>
      <dgm:spPr/>
    </dgm:pt>
    <dgm:pt modelId="{9E557E0B-0593-4B77-AA70-137058639909}" type="pres">
      <dgm:prSet presAssocID="{929745F7-6C73-47EC-A7BE-F94327B48513}" presName="compNode" presStyleCnt="0"/>
      <dgm:spPr/>
    </dgm:pt>
    <dgm:pt modelId="{14ACB6A5-7503-4F14-83A3-A60A69F03803}" type="pres">
      <dgm:prSet presAssocID="{929745F7-6C73-47EC-A7BE-F94327B48513}" presName="iconBgRect" presStyleLbl="bgShp" presStyleIdx="0" presStyleCnt="2"/>
      <dgm:spPr>
        <a:prstGeom prst="round2DiagRect">
          <a:avLst>
            <a:gd name="adj1" fmla="val 29727"/>
            <a:gd name="adj2" fmla="val 0"/>
          </a:avLst>
        </a:prstGeom>
      </dgm:spPr>
    </dgm:pt>
    <dgm:pt modelId="{276964CE-9471-4E55-9093-EF991A5F46A7}" type="pres">
      <dgm:prSet presAssocID="{929745F7-6C73-47EC-A7BE-F94327B4851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3463DCC4-937C-421E-BDF6-965DA7A6FE32}" type="pres">
      <dgm:prSet presAssocID="{929745F7-6C73-47EC-A7BE-F94327B48513}" presName="spaceRect" presStyleCnt="0"/>
      <dgm:spPr/>
    </dgm:pt>
    <dgm:pt modelId="{AF33D647-1239-428D-A2F1-A105B0F231D8}" type="pres">
      <dgm:prSet presAssocID="{929745F7-6C73-47EC-A7BE-F94327B48513}" presName="textRect" presStyleLbl="revTx" presStyleIdx="0" presStyleCnt="2">
        <dgm:presLayoutVars>
          <dgm:chMax val="1"/>
          <dgm:chPref val="1"/>
        </dgm:presLayoutVars>
      </dgm:prSet>
      <dgm:spPr/>
    </dgm:pt>
    <dgm:pt modelId="{70B49870-8D26-4473-8019-DBC65A67841D}" type="pres">
      <dgm:prSet presAssocID="{24F6506C-FDEC-486F-B568-176163127AD4}" presName="sibTrans" presStyleCnt="0"/>
      <dgm:spPr/>
    </dgm:pt>
    <dgm:pt modelId="{C5274237-46E6-4BED-BE8B-BB8EA1FC3B77}" type="pres">
      <dgm:prSet presAssocID="{6A96060A-9DEA-4600-9240-ACE79E158CD6}" presName="compNode" presStyleCnt="0"/>
      <dgm:spPr/>
    </dgm:pt>
    <dgm:pt modelId="{46600046-7D52-4427-A56C-8372A8DD2264}" type="pres">
      <dgm:prSet presAssocID="{6A96060A-9DEA-4600-9240-ACE79E158CD6}" presName="iconBgRect" presStyleLbl="bgShp" presStyleIdx="1" presStyleCnt="2"/>
      <dgm:spPr>
        <a:prstGeom prst="round2DiagRect">
          <a:avLst>
            <a:gd name="adj1" fmla="val 29727"/>
            <a:gd name="adj2" fmla="val 0"/>
          </a:avLst>
        </a:prstGeom>
      </dgm:spPr>
    </dgm:pt>
    <dgm:pt modelId="{4D07A2B1-1D39-44A7-A4E2-473E634019B1}" type="pres">
      <dgm:prSet presAssocID="{6A96060A-9DEA-4600-9240-ACE79E158CD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27EB87D2-DAB2-4957-8DAF-9A2CD7FBE4E3}" type="pres">
      <dgm:prSet presAssocID="{6A96060A-9DEA-4600-9240-ACE79E158CD6}" presName="spaceRect" presStyleCnt="0"/>
      <dgm:spPr/>
    </dgm:pt>
    <dgm:pt modelId="{AAD2CA48-23ED-4BEF-B81C-BE88D8A5E08E}" type="pres">
      <dgm:prSet presAssocID="{6A96060A-9DEA-4600-9240-ACE79E158CD6}" presName="textRect" presStyleLbl="revTx" presStyleIdx="1" presStyleCnt="2">
        <dgm:presLayoutVars>
          <dgm:chMax val="1"/>
          <dgm:chPref val="1"/>
        </dgm:presLayoutVars>
      </dgm:prSet>
      <dgm:spPr/>
    </dgm:pt>
  </dgm:ptLst>
  <dgm:cxnLst>
    <dgm:cxn modelId="{DFF3E323-B711-4D69-AB44-30E48FC45061}" srcId="{EE1DCD58-0052-4933-BAD1-493CB30333B3}" destId="{6A96060A-9DEA-4600-9240-ACE79E158CD6}" srcOrd="1" destOrd="0" parTransId="{A9F4F537-215C-4692-81D4-A123D449412D}" sibTransId="{F6C8CE9B-6715-4497-8783-5DDD5CD3C131}"/>
    <dgm:cxn modelId="{7A43D426-B709-49B3-86B9-5BB6FD673848}" type="presOf" srcId="{929745F7-6C73-47EC-A7BE-F94327B48513}" destId="{AF33D647-1239-428D-A2F1-A105B0F231D8}" srcOrd="0" destOrd="0" presId="urn:microsoft.com/office/officeart/2018/5/layout/IconLeafLabelList"/>
    <dgm:cxn modelId="{3FBA4F5F-966E-479B-B341-C08B5DD66B38}" type="presOf" srcId="{EE1DCD58-0052-4933-BAD1-493CB30333B3}" destId="{C814592D-1624-4300-A5F1-06DD9DD556A5}" srcOrd="0" destOrd="0" presId="urn:microsoft.com/office/officeart/2018/5/layout/IconLeafLabelList"/>
    <dgm:cxn modelId="{2AF955D3-23D1-4BFE-9312-2EFD85D34573}" srcId="{EE1DCD58-0052-4933-BAD1-493CB30333B3}" destId="{929745F7-6C73-47EC-A7BE-F94327B48513}" srcOrd="0" destOrd="0" parTransId="{15178A97-E4AC-4B46-A2BD-9D6D39F997D3}" sibTransId="{24F6506C-FDEC-486F-B568-176163127AD4}"/>
    <dgm:cxn modelId="{032CECD5-7DAE-4690-AB2D-AECEFAD17C8B}" type="presOf" srcId="{6A96060A-9DEA-4600-9240-ACE79E158CD6}" destId="{AAD2CA48-23ED-4BEF-B81C-BE88D8A5E08E}" srcOrd="0" destOrd="0" presId="urn:microsoft.com/office/officeart/2018/5/layout/IconLeafLabelList"/>
    <dgm:cxn modelId="{E8326465-DE0E-4732-8FEE-B8F9A9A088F7}" type="presParOf" srcId="{C814592D-1624-4300-A5F1-06DD9DD556A5}" destId="{9E557E0B-0593-4B77-AA70-137058639909}" srcOrd="0" destOrd="0" presId="urn:microsoft.com/office/officeart/2018/5/layout/IconLeafLabelList"/>
    <dgm:cxn modelId="{8282E9A0-0462-440F-98DA-080D5AFF1E62}" type="presParOf" srcId="{9E557E0B-0593-4B77-AA70-137058639909}" destId="{14ACB6A5-7503-4F14-83A3-A60A69F03803}" srcOrd="0" destOrd="0" presId="urn:microsoft.com/office/officeart/2018/5/layout/IconLeafLabelList"/>
    <dgm:cxn modelId="{4D0A7FB4-67EC-4584-AB0E-B5425C62DE27}" type="presParOf" srcId="{9E557E0B-0593-4B77-AA70-137058639909}" destId="{276964CE-9471-4E55-9093-EF991A5F46A7}" srcOrd="1" destOrd="0" presId="urn:microsoft.com/office/officeart/2018/5/layout/IconLeafLabelList"/>
    <dgm:cxn modelId="{82729C1C-CB87-43AD-926B-11EA9C0F9C97}" type="presParOf" srcId="{9E557E0B-0593-4B77-AA70-137058639909}" destId="{3463DCC4-937C-421E-BDF6-965DA7A6FE32}" srcOrd="2" destOrd="0" presId="urn:microsoft.com/office/officeart/2018/5/layout/IconLeafLabelList"/>
    <dgm:cxn modelId="{B014C01D-E7B5-4FA0-8E16-CB27D515DDEF}" type="presParOf" srcId="{9E557E0B-0593-4B77-AA70-137058639909}" destId="{AF33D647-1239-428D-A2F1-A105B0F231D8}" srcOrd="3" destOrd="0" presId="urn:microsoft.com/office/officeart/2018/5/layout/IconLeafLabelList"/>
    <dgm:cxn modelId="{3C907D59-AA0C-4815-B572-391FBBA12DE0}" type="presParOf" srcId="{C814592D-1624-4300-A5F1-06DD9DD556A5}" destId="{70B49870-8D26-4473-8019-DBC65A67841D}" srcOrd="1" destOrd="0" presId="urn:microsoft.com/office/officeart/2018/5/layout/IconLeafLabelList"/>
    <dgm:cxn modelId="{D7E42C5D-527C-423C-BFEC-54FE1820996C}" type="presParOf" srcId="{C814592D-1624-4300-A5F1-06DD9DD556A5}" destId="{C5274237-46E6-4BED-BE8B-BB8EA1FC3B77}" srcOrd="2" destOrd="0" presId="urn:microsoft.com/office/officeart/2018/5/layout/IconLeafLabelList"/>
    <dgm:cxn modelId="{2852704B-3946-454C-8E50-960F5D68187C}" type="presParOf" srcId="{C5274237-46E6-4BED-BE8B-BB8EA1FC3B77}" destId="{46600046-7D52-4427-A56C-8372A8DD2264}" srcOrd="0" destOrd="0" presId="urn:microsoft.com/office/officeart/2018/5/layout/IconLeafLabelList"/>
    <dgm:cxn modelId="{7DCFCE5A-01EF-4C73-AF14-5DCF7A4281EA}" type="presParOf" srcId="{C5274237-46E6-4BED-BE8B-BB8EA1FC3B77}" destId="{4D07A2B1-1D39-44A7-A4E2-473E634019B1}" srcOrd="1" destOrd="0" presId="urn:microsoft.com/office/officeart/2018/5/layout/IconLeafLabelList"/>
    <dgm:cxn modelId="{2EE48B5A-0A42-40E5-B457-A856A388349C}" type="presParOf" srcId="{C5274237-46E6-4BED-BE8B-BB8EA1FC3B77}" destId="{27EB87D2-DAB2-4957-8DAF-9A2CD7FBE4E3}" srcOrd="2" destOrd="0" presId="urn:microsoft.com/office/officeart/2018/5/layout/IconLeafLabelList"/>
    <dgm:cxn modelId="{7B18EA76-FA85-4CEF-B149-6528BAAB620D}" type="presParOf" srcId="{C5274237-46E6-4BED-BE8B-BB8EA1FC3B77}" destId="{AAD2CA48-23ED-4BEF-B81C-BE88D8A5E08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621CFD-DC8F-4DA4-B006-5CCB2B40BDB9}"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525BA2CE-5DFF-4BB0-B9A2-2DF6A94F963E}">
      <dgm:prSet custT="1"/>
      <dgm:spPr/>
      <dgm:t>
        <a:bodyPr/>
        <a:lstStyle/>
        <a:p>
          <a:r>
            <a:rPr lang="en-GB" sz="3600" dirty="0"/>
            <a:t>Conduct an individual research ;</a:t>
          </a:r>
          <a:endParaRPr lang="en-US" sz="3600" dirty="0"/>
        </a:p>
      </dgm:t>
    </dgm:pt>
    <dgm:pt modelId="{F0394D0E-32D4-48C1-B2EF-2FC8F15E6F94}" type="parTrans" cxnId="{8D3AB467-903B-444E-9805-408CA355A6D3}">
      <dgm:prSet/>
      <dgm:spPr/>
      <dgm:t>
        <a:bodyPr/>
        <a:lstStyle/>
        <a:p>
          <a:endParaRPr lang="en-US"/>
        </a:p>
      </dgm:t>
    </dgm:pt>
    <dgm:pt modelId="{CFC6F232-77AB-477C-A92C-04E57DCB0DED}" type="sibTrans" cxnId="{8D3AB467-903B-444E-9805-408CA355A6D3}">
      <dgm:prSet/>
      <dgm:spPr/>
      <dgm:t>
        <a:bodyPr/>
        <a:lstStyle/>
        <a:p>
          <a:endParaRPr lang="en-US"/>
        </a:p>
      </dgm:t>
    </dgm:pt>
    <dgm:pt modelId="{2122FDE1-ECEF-4B14-9BF5-D5C44823BF09}">
      <dgm:prSet custT="1"/>
      <dgm:spPr/>
      <dgm:t>
        <a:bodyPr/>
        <a:lstStyle/>
        <a:p>
          <a:r>
            <a:rPr lang="en-GB" sz="3600" dirty="0"/>
            <a:t>What is organisational structure ?</a:t>
          </a:r>
          <a:endParaRPr lang="en-US" sz="3600" dirty="0"/>
        </a:p>
      </dgm:t>
    </dgm:pt>
    <dgm:pt modelId="{E7F36B51-4C70-4146-BB28-FB9228E9CEB1}" type="parTrans" cxnId="{978D5FE0-8743-4F5F-A1C1-35547002D23B}">
      <dgm:prSet/>
      <dgm:spPr/>
      <dgm:t>
        <a:bodyPr/>
        <a:lstStyle/>
        <a:p>
          <a:endParaRPr lang="en-US"/>
        </a:p>
      </dgm:t>
    </dgm:pt>
    <dgm:pt modelId="{D8805176-6BB6-4996-94B1-CB5DE200BAAC}" type="sibTrans" cxnId="{978D5FE0-8743-4F5F-A1C1-35547002D23B}">
      <dgm:prSet/>
      <dgm:spPr/>
      <dgm:t>
        <a:bodyPr/>
        <a:lstStyle/>
        <a:p>
          <a:endParaRPr lang="en-US"/>
        </a:p>
      </dgm:t>
    </dgm:pt>
    <dgm:pt modelId="{8E976433-6157-40A3-A2DA-23F97C137AD4}" type="pres">
      <dgm:prSet presAssocID="{C3621CFD-DC8F-4DA4-B006-5CCB2B40BDB9}" presName="diagram" presStyleCnt="0">
        <dgm:presLayoutVars>
          <dgm:dir/>
          <dgm:resizeHandles val="exact"/>
        </dgm:presLayoutVars>
      </dgm:prSet>
      <dgm:spPr/>
    </dgm:pt>
    <dgm:pt modelId="{6A89DFE0-A63B-4337-8BDC-B703F4A75FA0}" type="pres">
      <dgm:prSet presAssocID="{525BA2CE-5DFF-4BB0-B9A2-2DF6A94F963E}" presName="node" presStyleLbl="node1" presStyleIdx="0" presStyleCnt="2">
        <dgm:presLayoutVars>
          <dgm:bulletEnabled val="1"/>
        </dgm:presLayoutVars>
      </dgm:prSet>
      <dgm:spPr/>
    </dgm:pt>
    <dgm:pt modelId="{06217556-FB4E-47DF-96D6-CC3FF97BEC05}" type="pres">
      <dgm:prSet presAssocID="{CFC6F232-77AB-477C-A92C-04E57DCB0DED}" presName="sibTrans" presStyleCnt="0"/>
      <dgm:spPr/>
    </dgm:pt>
    <dgm:pt modelId="{D2C25F1B-9841-466F-8956-55B18BA716DE}" type="pres">
      <dgm:prSet presAssocID="{2122FDE1-ECEF-4B14-9BF5-D5C44823BF09}" presName="node" presStyleLbl="node1" presStyleIdx="1" presStyleCnt="2">
        <dgm:presLayoutVars>
          <dgm:bulletEnabled val="1"/>
        </dgm:presLayoutVars>
      </dgm:prSet>
      <dgm:spPr/>
    </dgm:pt>
  </dgm:ptLst>
  <dgm:cxnLst>
    <dgm:cxn modelId="{8D3AB467-903B-444E-9805-408CA355A6D3}" srcId="{C3621CFD-DC8F-4DA4-B006-5CCB2B40BDB9}" destId="{525BA2CE-5DFF-4BB0-B9A2-2DF6A94F963E}" srcOrd="0" destOrd="0" parTransId="{F0394D0E-32D4-48C1-B2EF-2FC8F15E6F94}" sibTransId="{CFC6F232-77AB-477C-A92C-04E57DCB0DED}"/>
    <dgm:cxn modelId="{C9135679-EA1E-4030-AE6F-FBD03E58C7BB}" type="presOf" srcId="{2122FDE1-ECEF-4B14-9BF5-D5C44823BF09}" destId="{D2C25F1B-9841-466F-8956-55B18BA716DE}" srcOrd="0" destOrd="0" presId="urn:microsoft.com/office/officeart/2005/8/layout/default"/>
    <dgm:cxn modelId="{FDB0617E-E33F-41C7-8210-ACEAC6B1BFBD}" type="presOf" srcId="{C3621CFD-DC8F-4DA4-B006-5CCB2B40BDB9}" destId="{8E976433-6157-40A3-A2DA-23F97C137AD4}" srcOrd="0" destOrd="0" presId="urn:microsoft.com/office/officeart/2005/8/layout/default"/>
    <dgm:cxn modelId="{718630A4-4273-4691-9FDF-ABF1B1FEDDDB}" type="presOf" srcId="{525BA2CE-5DFF-4BB0-B9A2-2DF6A94F963E}" destId="{6A89DFE0-A63B-4337-8BDC-B703F4A75FA0}" srcOrd="0" destOrd="0" presId="urn:microsoft.com/office/officeart/2005/8/layout/default"/>
    <dgm:cxn modelId="{978D5FE0-8743-4F5F-A1C1-35547002D23B}" srcId="{C3621CFD-DC8F-4DA4-B006-5CCB2B40BDB9}" destId="{2122FDE1-ECEF-4B14-9BF5-D5C44823BF09}" srcOrd="1" destOrd="0" parTransId="{E7F36B51-4C70-4146-BB28-FB9228E9CEB1}" sibTransId="{D8805176-6BB6-4996-94B1-CB5DE200BAAC}"/>
    <dgm:cxn modelId="{9DA3FF2D-9817-4726-9D73-F43E693D5C7A}" type="presParOf" srcId="{8E976433-6157-40A3-A2DA-23F97C137AD4}" destId="{6A89DFE0-A63B-4337-8BDC-B703F4A75FA0}" srcOrd="0" destOrd="0" presId="urn:microsoft.com/office/officeart/2005/8/layout/default"/>
    <dgm:cxn modelId="{61BFE531-810A-4785-B2F4-956130C8C8D6}" type="presParOf" srcId="{8E976433-6157-40A3-A2DA-23F97C137AD4}" destId="{06217556-FB4E-47DF-96D6-CC3FF97BEC05}" srcOrd="1" destOrd="0" presId="urn:microsoft.com/office/officeart/2005/8/layout/default"/>
    <dgm:cxn modelId="{3CAC6B43-2113-4ED9-A3B9-C971A8845556}" type="presParOf" srcId="{8E976433-6157-40A3-A2DA-23F97C137AD4}" destId="{D2C25F1B-9841-466F-8956-55B18BA716DE}"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49D30B-75B6-42F8-903D-663828F1326B}"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D54B93CC-B5C1-44E5-9962-D1CEC3E438C0}">
      <dgm:prSet/>
      <dgm:spPr/>
      <dgm:t>
        <a:bodyPr/>
        <a:lstStyle/>
        <a:p>
          <a:r>
            <a:rPr lang="en-US"/>
            <a:t>These days, few businesses have all their services under one roof, and juggling the multitudes of vendors, subcontractors, freelancers, offsite locations, and satellite offices can get confusing.</a:t>
          </a:r>
        </a:p>
      </dgm:t>
    </dgm:pt>
    <dgm:pt modelId="{410BA15D-BC08-41FF-A1B3-B19606FDE952}" type="parTrans" cxnId="{9009F526-7A96-4B8B-AC56-1A1874240D6C}">
      <dgm:prSet/>
      <dgm:spPr/>
      <dgm:t>
        <a:bodyPr/>
        <a:lstStyle/>
        <a:p>
          <a:endParaRPr lang="en-US"/>
        </a:p>
      </dgm:t>
    </dgm:pt>
    <dgm:pt modelId="{17BD5C02-662F-4088-915E-82B816904EA5}" type="sibTrans" cxnId="{9009F526-7A96-4B8B-AC56-1A1874240D6C}">
      <dgm:prSet/>
      <dgm:spPr/>
      <dgm:t>
        <a:bodyPr/>
        <a:lstStyle/>
        <a:p>
          <a:endParaRPr lang="en-US"/>
        </a:p>
      </dgm:t>
    </dgm:pt>
    <dgm:pt modelId="{75A8CB77-5F88-4BC8-8550-A718DEB4FC59}">
      <dgm:prSet/>
      <dgm:spPr/>
      <dgm:t>
        <a:bodyPr/>
        <a:lstStyle/>
        <a:p>
          <a:r>
            <a:rPr lang="en-US"/>
            <a:t>A network organizational structure makes sense of the spread of resources. </a:t>
          </a:r>
        </a:p>
      </dgm:t>
    </dgm:pt>
    <dgm:pt modelId="{F198AD8B-18DD-4601-8E3A-8D1DD9320D91}" type="parTrans" cxnId="{49FB4B0F-F819-4DAD-A963-B5C8872AF598}">
      <dgm:prSet/>
      <dgm:spPr/>
      <dgm:t>
        <a:bodyPr/>
        <a:lstStyle/>
        <a:p>
          <a:endParaRPr lang="en-US"/>
        </a:p>
      </dgm:t>
    </dgm:pt>
    <dgm:pt modelId="{8AB8E3AA-69F5-401C-A832-20A44C038F20}" type="sibTrans" cxnId="{49FB4B0F-F819-4DAD-A963-B5C8872AF598}">
      <dgm:prSet/>
      <dgm:spPr/>
      <dgm:t>
        <a:bodyPr/>
        <a:lstStyle/>
        <a:p>
          <a:endParaRPr lang="en-US"/>
        </a:p>
      </dgm:t>
    </dgm:pt>
    <dgm:pt modelId="{227F9044-C10A-4CAD-A8B8-C5D7A7E7CDC0}">
      <dgm:prSet/>
      <dgm:spPr/>
      <dgm:t>
        <a:bodyPr/>
        <a:lstStyle/>
        <a:p>
          <a:r>
            <a:rPr lang="en-US"/>
            <a:t>It can also describe an internal structure that focuses more on open communication and relationships rather than hierarchy.</a:t>
          </a:r>
        </a:p>
      </dgm:t>
    </dgm:pt>
    <dgm:pt modelId="{8A8B1BC9-C2EB-464F-A782-1CA0103E3919}" type="parTrans" cxnId="{62577C77-957D-4D8D-B42B-575873866631}">
      <dgm:prSet/>
      <dgm:spPr/>
      <dgm:t>
        <a:bodyPr/>
        <a:lstStyle/>
        <a:p>
          <a:endParaRPr lang="en-US"/>
        </a:p>
      </dgm:t>
    </dgm:pt>
    <dgm:pt modelId="{24017A5B-A261-42CA-BD77-A325B1E976B2}" type="sibTrans" cxnId="{62577C77-957D-4D8D-B42B-575873866631}">
      <dgm:prSet/>
      <dgm:spPr/>
      <dgm:t>
        <a:bodyPr/>
        <a:lstStyle/>
        <a:p>
          <a:endParaRPr lang="en-US"/>
        </a:p>
      </dgm:t>
    </dgm:pt>
    <dgm:pt modelId="{92C9EF22-717C-4D03-84FD-3009D03FF935}" type="pres">
      <dgm:prSet presAssocID="{1D49D30B-75B6-42F8-903D-663828F1326B}" presName="Name0" presStyleCnt="0">
        <dgm:presLayoutVars>
          <dgm:dir/>
          <dgm:animLvl val="lvl"/>
          <dgm:resizeHandles val="exact"/>
        </dgm:presLayoutVars>
      </dgm:prSet>
      <dgm:spPr/>
    </dgm:pt>
    <dgm:pt modelId="{12A2629A-2F86-4A9A-A122-82A28D3B3631}" type="pres">
      <dgm:prSet presAssocID="{227F9044-C10A-4CAD-A8B8-C5D7A7E7CDC0}" presName="boxAndChildren" presStyleCnt="0"/>
      <dgm:spPr/>
    </dgm:pt>
    <dgm:pt modelId="{6773BD1B-39F3-4F5E-8E86-944D4956D3D4}" type="pres">
      <dgm:prSet presAssocID="{227F9044-C10A-4CAD-A8B8-C5D7A7E7CDC0}" presName="parentTextBox" presStyleLbl="node1" presStyleIdx="0" presStyleCnt="3"/>
      <dgm:spPr/>
    </dgm:pt>
    <dgm:pt modelId="{66A7B496-DC2C-4489-9BFD-898C82370740}" type="pres">
      <dgm:prSet presAssocID="{8AB8E3AA-69F5-401C-A832-20A44C038F20}" presName="sp" presStyleCnt="0"/>
      <dgm:spPr/>
    </dgm:pt>
    <dgm:pt modelId="{84B0A42E-80CF-4A6A-8585-92EAB01C9CB7}" type="pres">
      <dgm:prSet presAssocID="{75A8CB77-5F88-4BC8-8550-A718DEB4FC59}" presName="arrowAndChildren" presStyleCnt="0"/>
      <dgm:spPr/>
    </dgm:pt>
    <dgm:pt modelId="{F24E0759-46B3-4E86-A1ED-33C0A6F2E4A9}" type="pres">
      <dgm:prSet presAssocID="{75A8CB77-5F88-4BC8-8550-A718DEB4FC59}" presName="parentTextArrow" presStyleLbl="node1" presStyleIdx="1" presStyleCnt="3"/>
      <dgm:spPr/>
    </dgm:pt>
    <dgm:pt modelId="{7E32D787-6ECF-4766-A8A9-BDDCB447A921}" type="pres">
      <dgm:prSet presAssocID="{17BD5C02-662F-4088-915E-82B816904EA5}" presName="sp" presStyleCnt="0"/>
      <dgm:spPr/>
    </dgm:pt>
    <dgm:pt modelId="{2862ABA5-3963-4BDC-AFFD-1E9A4571BECF}" type="pres">
      <dgm:prSet presAssocID="{D54B93CC-B5C1-44E5-9962-D1CEC3E438C0}" presName="arrowAndChildren" presStyleCnt="0"/>
      <dgm:spPr/>
    </dgm:pt>
    <dgm:pt modelId="{131A946E-8D92-44ED-8454-591B066022F1}" type="pres">
      <dgm:prSet presAssocID="{D54B93CC-B5C1-44E5-9962-D1CEC3E438C0}" presName="parentTextArrow" presStyleLbl="node1" presStyleIdx="2" presStyleCnt="3"/>
      <dgm:spPr/>
    </dgm:pt>
  </dgm:ptLst>
  <dgm:cxnLst>
    <dgm:cxn modelId="{49FB4B0F-F819-4DAD-A963-B5C8872AF598}" srcId="{1D49D30B-75B6-42F8-903D-663828F1326B}" destId="{75A8CB77-5F88-4BC8-8550-A718DEB4FC59}" srcOrd="1" destOrd="0" parTransId="{F198AD8B-18DD-4601-8E3A-8D1DD9320D91}" sibTransId="{8AB8E3AA-69F5-401C-A832-20A44C038F20}"/>
    <dgm:cxn modelId="{1C22201A-70D5-4981-8398-B48727271A7D}" type="presOf" srcId="{D54B93CC-B5C1-44E5-9962-D1CEC3E438C0}" destId="{131A946E-8D92-44ED-8454-591B066022F1}" srcOrd="0" destOrd="0" presId="urn:microsoft.com/office/officeart/2005/8/layout/process4"/>
    <dgm:cxn modelId="{B4DF7021-68FB-45E9-A6BC-A704F30D74AD}" type="presOf" srcId="{75A8CB77-5F88-4BC8-8550-A718DEB4FC59}" destId="{F24E0759-46B3-4E86-A1ED-33C0A6F2E4A9}" srcOrd="0" destOrd="0" presId="urn:microsoft.com/office/officeart/2005/8/layout/process4"/>
    <dgm:cxn modelId="{9009F526-7A96-4B8B-AC56-1A1874240D6C}" srcId="{1D49D30B-75B6-42F8-903D-663828F1326B}" destId="{D54B93CC-B5C1-44E5-9962-D1CEC3E438C0}" srcOrd="0" destOrd="0" parTransId="{410BA15D-BC08-41FF-A1B3-B19606FDE952}" sibTransId="{17BD5C02-662F-4088-915E-82B816904EA5}"/>
    <dgm:cxn modelId="{873CF541-2C00-46CA-BB09-151FACB82EC4}" type="presOf" srcId="{227F9044-C10A-4CAD-A8B8-C5D7A7E7CDC0}" destId="{6773BD1B-39F3-4F5E-8E86-944D4956D3D4}" srcOrd="0" destOrd="0" presId="urn:microsoft.com/office/officeart/2005/8/layout/process4"/>
    <dgm:cxn modelId="{62577C77-957D-4D8D-B42B-575873866631}" srcId="{1D49D30B-75B6-42F8-903D-663828F1326B}" destId="{227F9044-C10A-4CAD-A8B8-C5D7A7E7CDC0}" srcOrd="2" destOrd="0" parTransId="{8A8B1BC9-C2EB-464F-A782-1CA0103E3919}" sibTransId="{24017A5B-A261-42CA-BD77-A325B1E976B2}"/>
    <dgm:cxn modelId="{8CD0318B-F79C-4061-8948-15E507556177}" type="presOf" srcId="{1D49D30B-75B6-42F8-903D-663828F1326B}" destId="{92C9EF22-717C-4D03-84FD-3009D03FF935}" srcOrd="0" destOrd="0" presId="urn:microsoft.com/office/officeart/2005/8/layout/process4"/>
    <dgm:cxn modelId="{3EF9D2BF-ADE9-41B0-8FB1-695A35577EF9}" type="presParOf" srcId="{92C9EF22-717C-4D03-84FD-3009D03FF935}" destId="{12A2629A-2F86-4A9A-A122-82A28D3B3631}" srcOrd="0" destOrd="0" presId="urn:microsoft.com/office/officeart/2005/8/layout/process4"/>
    <dgm:cxn modelId="{8848192F-568A-41C9-8CB2-BE58B694A9FC}" type="presParOf" srcId="{12A2629A-2F86-4A9A-A122-82A28D3B3631}" destId="{6773BD1B-39F3-4F5E-8E86-944D4956D3D4}" srcOrd="0" destOrd="0" presId="urn:microsoft.com/office/officeart/2005/8/layout/process4"/>
    <dgm:cxn modelId="{DE63BBE5-6C12-4A98-8DF9-12BBD739C222}" type="presParOf" srcId="{92C9EF22-717C-4D03-84FD-3009D03FF935}" destId="{66A7B496-DC2C-4489-9BFD-898C82370740}" srcOrd="1" destOrd="0" presId="urn:microsoft.com/office/officeart/2005/8/layout/process4"/>
    <dgm:cxn modelId="{16B5C565-D66E-4D34-8437-00C8787B56C8}" type="presParOf" srcId="{92C9EF22-717C-4D03-84FD-3009D03FF935}" destId="{84B0A42E-80CF-4A6A-8585-92EAB01C9CB7}" srcOrd="2" destOrd="0" presId="urn:microsoft.com/office/officeart/2005/8/layout/process4"/>
    <dgm:cxn modelId="{964E8FC7-74DE-4561-9085-3CAB79A4C839}" type="presParOf" srcId="{84B0A42E-80CF-4A6A-8585-92EAB01C9CB7}" destId="{F24E0759-46B3-4E86-A1ED-33C0A6F2E4A9}" srcOrd="0" destOrd="0" presId="urn:microsoft.com/office/officeart/2005/8/layout/process4"/>
    <dgm:cxn modelId="{613D4EE4-D680-4CFD-867B-E2F230893E74}" type="presParOf" srcId="{92C9EF22-717C-4D03-84FD-3009D03FF935}" destId="{7E32D787-6ECF-4766-A8A9-BDDCB447A921}" srcOrd="3" destOrd="0" presId="urn:microsoft.com/office/officeart/2005/8/layout/process4"/>
    <dgm:cxn modelId="{ABF976D6-A2E7-4507-B19D-69BE427FD482}" type="presParOf" srcId="{92C9EF22-717C-4D03-84FD-3009D03FF935}" destId="{2862ABA5-3963-4BDC-AFFD-1E9A4571BECF}" srcOrd="4" destOrd="0" presId="urn:microsoft.com/office/officeart/2005/8/layout/process4"/>
    <dgm:cxn modelId="{9B0310DC-CCCD-40BD-B07D-E47C74B8FE8A}" type="presParOf" srcId="{2862ABA5-3963-4BDC-AFFD-1E9A4571BECF}" destId="{131A946E-8D92-44ED-8454-591B066022F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B0B8D9A-328B-4B26-BB91-E63229E1205D}"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639134D-6A61-42B9-8B45-8261290A0528}">
      <dgm:prSet/>
      <dgm:spPr/>
      <dgm:t>
        <a:bodyPr/>
        <a:lstStyle/>
        <a:p>
          <a:r>
            <a:rPr lang="en-GB" b="0" i="0" dirty="0"/>
            <a:t>The NHS: It's not just a job, it's a career</a:t>
          </a:r>
          <a:endParaRPr lang="en-US" dirty="0"/>
        </a:p>
      </dgm:t>
    </dgm:pt>
    <dgm:pt modelId="{E86C925E-1CC4-4F08-A06A-7AD5CF820205}" type="parTrans" cxnId="{85AB60C6-52BF-44D4-A634-CD6CEDD3CE0E}">
      <dgm:prSet/>
      <dgm:spPr/>
      <dgm:t>
        <a:bodyPr/>
        <a:lstStyle/>
        <a:p>
          <a:endParaRPr lang="en-US"/>
        </a:p>
      </dgm:t>
    </dgm:pt>
    <dgm:pt modelId="{38568AFE-37B5-4405-92F8-7F1EF35300FC}" type="sibTrans" cxnId="{85AB60C6-52BF-44D4-A634-CD6CEDD3CE0E}">
      <dgm:prSet/>
      <dgm:spPr/>
      <dgm:t>
        <a:bodyPr/>
        <a:lstStyle/>
        <a:p>
          <a:endParaRPr lang="en-US"/>
        </a:p>
      </dgm:t>
    </dgm:pt>
    <dgm:pt modelId="{E16AB66A-8EDE-4555-AAD6-F84F95536F71}">
      <dgm:prSet/>
      <dgm:spPr/>
      <dgm:t>
        <a:bodyPr/>
        <a:lstStyle/>
        <a:p>
          <a:r>
            <a:rPr lang="en-GB">
              <a:hlinkClick xmlns:r="http://schemas.openxmlformats.org/officeDocument/2006/relationships" r:id="rId1"/>
            </a:rPr>
            <a:t>https://youtu.be/xBDF0_-EiGI</a:t>
          </a:r>
          <a:endParaRPr lang="en-US"/>
        </a:p>
      </dgm:t>
    </dgm:pt>
    <dgm:pt modelId="{5E06EF37-9376-482F-982D-209987FD7098}" type="parTrans" cxnId="{89F47E9F-5191-4503-A774-75946BFAA3FA}">
      <dgm:prSet/>
      <dgm:spPr/>
      <dgm:t>
        <a:bodyPr/>
        <a:lstStyle/>
        <a:p>
          <a:endParaRPr lang="en-US"/>
        </a:p>
      </dgm:t>
    </dgm:pt>
    <dgm:pt modelId="{FD724DBF-3CEB-4B03-BD2F-364C945E854B}" type="sibTrans" cxnId="{89F47E9F-5191-4503-A774-75946BFAA3FA}">
      <dgm:prSet/>
      <dgm:spPr/>
      <dgm:t>
        <a:bodyPr/>
        <a:lstStyle/>
        <a:p>
          <a:endParaRPr lang="en-US"/>
        </a:p>
      </dgm:t>
    </dgm:pt>
    <dgm:pt modelId="{BF3A7802-DCF7-401F-9F19-1AAF372CF34D}">
      <dgm:prSet/>
      <dgm:spPr/>
      <dgm:t>
        <a:bodyPr/>
        <a:lstStyle/>
        <a:p>
          <a:r>
            <a:rPr lang="en-GB" b="0" i="0" dirty="0"/>
            <a:t>We’re helping 10,000 young people get into the Health and Social Care sector. </a:t>
          </a:r>
          <a:endParaRPr lang="en-US" dirty="0"/>
        </a:p>
      </dgm:t>
    </dgm:pt>
    <dgm:pt modelId="{BEC1DF56-6390-405D-BA17-6B8DD64DB7A3}" type="parTrans" cxnId="{15046215-C08C-4E9D-9F70-0E29E15B16CF}">
      <dgm:prSet/>
      <dgm:spPr/>
      <dgm:t>
        <a:bodyPr/>
        <a:lstStyle/>
        <a:p>
          <a:endParaRPr lang="en-US"/>
        </a:p>
      </dgm:t>
    </dgm:pt>
    <dgm:pt modelId="{8DECFB63-C52C-4A75-8ECC-D6F0ABBC8567}" type="sibTrans" cxnId="{15046215-C08C-4E9D-9F70-0E29E15B16CF}">
      <dgm:prSet/>
      <dgm:spPr/>
      <dgm:t>
        <a:bodyPr/>
        <a:lstStyle/>
        <a:p>
          <a:endParaRPr lang="en-US"/>
        </a:p>
      </dgm:t>
    </dgm:pt>
    <dgm:pt modelId="{E4294282-3EC6-4F94-8EFC-F528DB489B6C}">
      <dgm:prSet/>
      <dgm:spPr/>
      <dgm:t>
        <a:bodyPr/>
        <a:lstStyle/>
        <a:p>
          <a:r>
            <a:rPr lang="en-GB" b="0" i="0" dirty="0"/>
            <a:t>It’s not just doctors and nurses. We’re helping find jobs for future Digital Managers, Finance Administrators, and Lab Technicians, just like Ellie. </a:t>
          </a:r>
          <a:endParaRPr lang="en-US" dirty="0"/>
        </a:p>
      </dgm:t>
    </dgm:pt>
    <dgm:pt modelId="{F6F3D980-B27A-48AF-9F70-83D93E5E88D9}" type="parTrans" cxnId="{A4FEF5AB-DEB6-44BA-8574-2D56E7A77D27}">
      <dgm:prSet/>
      <dgm:spPr/>
      <dgm:t>
        <a:bodyPr/>
        <a:lstStyle/>
        <a:p>
          <a:endParaRPr lang="en-US"/>
        </a:p>
      </dgm:t>
    </dgm:pt>
    <dgm:pt modelId="{81D55A25-B8AB-4A81-915E-6C4E8D08B484}" type="sibTrans" cxnId="{A4FEF5AB-DEB6-44BA-8574-2D56E7A77D27}">
      <dgm:prSet/>
      <dgm:spPr/>
      <dgm:t>
        <a:bodyPr/>
        <a:lstStyle/>
        <a:p>
          <a:endParaRPr lang="en-US"/>
        </a:p>
      </dgm:t>
    </dgm:pt>
    <dgm:pt modelId="{D5323860-5145-4663-A1DD-D7B9B5DEF043}">
      <dgm:prSet/>
      <dgm:spPr/>
      <dgm:t>
        <a:bodyPr/>
        <a:lstStyle/>
        <a:p>
          <a:r>
            <a:rPr lang="en-GB" b="0" i="0"/>
            <a:t>If you want a career in health or social care and need some help getting your foot in the door, sign up for one of our courses</a:t>
          </a:r>
          <a:endParaRPr lang="en-US"/>
        </a:p>
      </dgm:t>
    </dgm:pt>
    <dgm:pt modelId="{D2720CBF-7350-4FED-BAA9-86BD464DDDD8}" type="parTrans" cxnId="{81F73E8A-33BB-42BC-B100-E27B8F39D64D}">
      <dgm:prSet/>
      <dgm:spPr/>
      <dgm:t>
        <a:bodyPr/>
        <a:lstStyle/>
        <a:p>
          <a:endParaRPr lang="en-US"/>
        </a:p>
      </dgm:t>
    </dgm:pt>
    <dgm:pt modelId="{31054CA0-E2E0-4D39-A454-95A4ABAEEF76}" type="sibTrans" cxnId="{81F73E8A-33BB-42BC-B100-E27B8F39D64D}">
      <dgm:prSet/>
      <dgm:spPr/>
      <dgm:t>
        <a:bodyPr/>
        <a:lstStyle/>
        <a:p>
          <a:endParaRPr lang="en-US"/>
        </a:p>
      </dgm:t>
    </dgm:pt>
    <dgm:pt modelId="{413E7452-8234-4030-B17B-D3D31D6E0309}" type="pres">
      <dgm:prSet presAssocID="{0B0B8D9A-328B-4B26-BB91-E63229E1205D}" presName="linear" presStyleCnt="0">
        <dgm:presLayoutVars>
          <dgm:animLvl val="lvl"/>
          <dgm:resizeHandles val="exact"/>
        </dgm:presLayoutVars>
      </dgm:prSet>
      <dgm:spPr/>
    </dgm:pt>
    <dgm:pt modelId="{27F4604A-68C9-49B1-90B0-6DAC25C6846C}" type="pres">
      <dgm:prSet presAssocID="{E639134D-6A61-42B9-8B45-8261290A0528}" presName="parentText" presStyleLbl="node1" presStyleIdx="0" presStyleCnt="2">
        <dgm:presLayoutVars>
          <dgm:chMax val="0"/>
          <dgm:bulletEnabled val="1"/>
        </dgm:presLayoutVars>
      </dgm:prSet>
      <dgm:spPr/>
    </dgm:pt>
    <dgm:pt modelId="{9435B508-299C-4260-A67B-93D686A26F47}" type="pres">
      <dgm:prSet presAssocID="{38568AFE-37B5-4405-92F8-7F1EF35300FC}" presName="spacer" presStyleCnt="0"/>
      <dgm:spPr/>
    </dgm:pt>
    <dgm:pt modelId="{A7862A84-4936-445D-933C-488D23FF63CC}" type="pres">
      <dgm:prSet presAssocID="{E16AB66A-8EDE-4555-AAD6-F84F95536F71}" presName="parentText" presStyleLbl="node1" presStyleIdx="1" presStyleCnt="2">
        <dgm:presLayoutVars>
          <dgm:chMax val="0"/>
          <dgm:bulletEnabled val="1"/>
        </dgm:presLayoutVars>
      </dgm:prSet>
      <dgm:spPr/>
    </dgm:pt>
    <dgm:pt modelId="{C8C6B009-10E9-4D98-9C53-2485725E7BC7}" type="pres">
      <dgm:prSet presAssocID="{E16AB66A-8EDE-4555-AAD6-F84F95536F71}" presName="childText" presStyleLbl="revTx" presStyleIdx="0" presStyleCnt="1">
        <dgm:presLayoutVars>
          <dgm:bulletEnabled val="1"/>
        </dgm:presLayoutVars>
      </dgm:prSet>
      <dgm:spPr/>
    </dgm:pt>
  </dgm:ptLst>
  <dgm:cxnLst>
    <dgm:cxn modelId="{15046215-C08C-4E9D-9F70-0E29E15B16CF}" srcId="{E16AB66A-8EDE-4555-AAD6-F84F95536F71}" destId="{BF3A7802-DCF7-401F-9F19-1AAF372CF34D}" srcOrd="0" destOrd="0" parTransId="{BEC1DF56-6390-405D-BA17-6B8DD64DB7A3}" sibTransId="{8DECFB63-C52C-4A75-8ECC-D6F0ABBC8567}"/>
    <dgm:cxn modelId="{F472F930-3937-4B48-B87B-5D809CC439D8}" type="presOf" srcId="{0B0B8D9A-328B-4B26-BB91-E63229E1205D}" destId="{413E7452-8234-4030-B17B-D3D31D6E0309}" srcOrd="0" destOrd="0" presId="urn:microsoft.com/office/officeart/2005/8/layout/vList2"/>
    <dgm:cxn modelId="{775A7F6A-70AC-4610-A534-3CAA0B03FE03}" type="presOf" srcId="{BF3A7802-DCF7-401F-9F19-1AAF372CF34D}" destId="{C8C6B009-10E9-4D98-9C53-2485725E7BC7}" srcOrd="0" destOrd="0" presId="urn:microsoft.com/office/officeart/2005/8/layout/vList2"/>
    <dgm:cxn modelId="{4726EA6D-E035-40C1-B9E7-53F1E55545F5}" type="presOf" srcId="{E4294282-3EC6-4F94-8EFC-F528DB489B6C}" destId="{C8C6B009-10E9-4D98-9C53-2485725E7BC7}" srcOrd="0" destOrd="1" presId="urn:microsoft.com/office/officeart/2005/8/layout/vList2"/>
    <dgm:cxn modelId="{C54DE671-A67C-41BD-9986-126CD54C5FEC}" type="presOf" srcId="{D5323860-5145-4663-A1DD-D7B9B5DEF043}" destId="{C8C6B009-10E9-4D98-9C53-2485725E7BC7}" srcOrd="0" destOrd="2" presId="urn:microsoft.com/office/officeart/2005/8/layout/vList2"/>
    <dgm:cxn modelId="{DFAC7D84-214D-43C7-9B00-342B7D511689}" type="presOf" srcId="{E16AB66A-8EDE-4555-AAD6-F84F95536F71}" destId="{A7862A84-4936-445D-933C-488D23FF63CC}" srcOrd="0" destOrd="0" presId="urn:microsoft.com/office/officeart/2005/8/layout/vList2"/>
    <dgm:cxn modelId="{81F73E8A-33BB-42BC-B100-E27B8F39D64D}" srcId="{E16AB66A-8EDE-4555-AAD6-F84F95536F71}" destId="{D5323860-5145-4663-A1DD-D7B9B5DEF043}" srcOrd="2" destOrd="0" parTransId="{D2720CBF-7350-4FED-BAA9-86BD464DDDD8}" sibTransId="{31054CA0-E2E0-4D39-A454-95A4ABAEEF76}"/>
    <dgm:cxn modelId="{89F47E9F-5191-4503-A774-75946BFAA3FA}" srcId="{0B0B8D9A-328B-4B26-BB91-E63229E1205D}" destId="{E16AB66A-8EDE-4555-AAD6-F84F95536F71}" srcOrd="1" destOrd="0" parTransId="{5E06EF37-9376-482F-982D-209987FD7098}" sibTransId="{FD724DBF-3CEB-4B03-BD2F-364C945E854B}"/>
    <dgm:cxn modelId="{A4FEF5AB-DEB6-44BA-8574-2D56E7A77D27}" srcId="{E16AB66A-8EDE-4555-AAD6-F84F95536F71}" destId="{E4294282-3EC6-4F94-8EFC-F528DB489B6C}" srcOrd="1" destOrd="0" parTransId="{F6F3D980-B27A-48AF-9F70-83D93E5E88D9}" sibTransId="{81D55A25-B8AB-4A81-915E-6C4E8D08B484}"/>
    <dgm:cxn modelId="{85AB60C6-52BF-44D4-A634-CD6CEDD3CE0E}" srcId="{0B0B8D9A-328B-4B26-BB91-E63229E1205D}" destId="{E639134D-6A61-42B9-8B45-8261290A0528}" srcOrd="0" destOrd="0" parTransId="{E86C925E-1CC4-4F08-A06A-7AD5CF820205}" sibTransId="{38568AFE-37B5-4405-92F8-7F1EF35300FC}"/>
    <dgm:cxn modelId="{F2EF26CB-79F1-46C5-BAFF-B7415C8CFCBF}" type="presOf" srcId="{E639134D-6A61-42B9-8B45-8261290A0528}" destId="{27F4604A-68C9-49B1-90B0-6DAC25C6846C}" srcOrd="0" destOrd="0" presId="urn:microsoft.com/office/officeart/2005/8/layout/vList2"/>
    <dgm:cxn modelId="{0935076F-864B-4BEB-B7B2-4B526509E597}" type="presParOf" srcId="{413E7452-8234-4030-B17B-D3D31D6E0309}" destId="{27F4604A-68C9-49B1-90B0-6DAC25C6846C}" srcOrd="0" destOrd="0" presId="urn:microsoft.com/office/officeart/2005/8/layout/vList2"/>
    <dgm:cxn modelId="{87295173-7154-4B7C-A5DA-3CD823B67687}" type="presParOf" srcId="{413E7452-8234-4030-B17B-D3D31D6E0309}" destId="{9435B508-299C-4260-A67B-93D686A26F47}" srcOrd="1" destOrd="0" presId="urn:microsoft.com/office/officeart/2005/8/layout/vList2"/>
    <dgm:cxn modelId="{23E1739E-638B-491E-9058-778D3994BEBB}" type="presParOf" srcId="{413E7452-8234-4030-B17B-D3D31D6E0309}" destId="{A7862A84-4936-445D-933C-488D23FF63CC}" srcOrd="2" destOrd="0" presId="urn:microsoft.com/office/officeart/2005/8/layout/vList2"/>
    <dgm:cxn modelId="{8BD97455-AC69-45B2-BFF1-3446845CF0CC}" type="presParOf" srcId="{413E7452-8234-4030-B17B-D3D31D6E0309}" destId="{C8C6B009-10E9-4D98-9C53-2485725E7BC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EE84B2-38A8-4E36-9011-86891E656CE2}"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F5AF8A3-1C1C-4299-BE3D-A7464F2BB24E}">
      <dgm:prSet/>
      <dgm:spPr/>
      <dgm:t>
        <a:bodyPr/>
        <a:lstStyle/>
        <a:p>
          <a:r>
            <a:rPr lang="en-GB"/>
            <a:t>Within the formal structure, work has to be divided among its members and different jobs related to each other.</a:t>
          </a:r>
          <a:endParaRPr lang="en-US"/>
        </a:p>
      </dgm:t>
    </dgm:pt>
    <dgm:pt modelId="{8DCB4E2E-5AB0-4D01-A5CC-FEBC5182CA9A}" type="parTrans" cxnId="{CDAB34C6-864F-46CE-90AD-9B2542729264}">
      <dgm:prSet/>
      <dgm:spPr/>
      <dgm:t>
        <a:bodyPr/>
        <a:lstStyle/>
        <a:p>
          <a:endParaRPr lang="en-US"/>
        </a:p>
      </dgm:t>
    </dgm:pt>
    <dgm:pt modelId="{023CB6B4-D7DB-4664-A8E8-2E3A257922DE}" type="sibTrans" cxnId="{CDAB34C6-864F-46CE-90AD-9B2542729264}">
      <dgm:prSet/>
      <dgm:spPr/>
      <dgm:t>
        <a:bodyPr/>
        <a:lstStyle/>
        <a:p>
          <a:endParaRPr lang="en-US"/>
        </a:p>
      </dgm:t>
    </dgm:pt>
    <dgm:pt modelId="{991B4689-DAAA-4071-A095-9C0592FFE38C}">
      <dgm:prSet/>
      <dgm:spPr/>
      <dgm:t>
        <a:bodyPr/>
        <a:lstStyle/>
        <a:p>
          <a:r>
            <a:rPr lang="en-GB"/>
            <a:t>The division of work and the grouping together of people should, wherever possible, be organised by reference to some common characteristic that forms a logical link between the activities involved.</a:t>
          </a:r>
          <a:endParaRPr lang="en-US"/>
        </a:p>
      </dgm:t>
    </dgm:pt>
    <dgm:pt modelId="{7882A5D8-D2D9-4897-8797-259CD8FD1A39}" type="parTrans" cxnId="{29B0C6DA-FC42-4FE8-A0EE-388CF84E18DE}">
      <dgm:prSet/>
      <dgm:spPr/>
      <dgm:t>
        <a:bodyPr/>
        <a:lstStyle/>
        <a:p>
          <a:endParaRPr lang="en-US"/>
        </a:p>
      </dgm:t>
    </dgm:pt>
    <dgm:pt modelId="{E7C248F0-063B-4805-BBB1-7F9126670AB2}" type="sibTrans" cxnId="{29B0C6DA-FC42-4FE8-A0EE-388CF84E18DE}">
      <dgm:prSet/>
      <dgm:spPr/>
      <dgm:t>
        <a:bodyPr/>
        <a:lstStyle/>
        <a:p>
          <a:endParaRPr lang="en-US"/>
        </a:p>
      </dgm:t>
    </dgm:pt>
    <dgm:pt modelId="{DCA0CDBE-2CBF-4DA1-84E9-367B6F57EAD6}">
      <dgm:prSet/>
      <dgm:spPr/>
      <dgm:t>
        <a:bodyPr/>
        <a:lstStyle/>
        <a:p>
          <a:r>
            <a:rPr lang="en-GB"/>
            <a:t>Work can be divided, and activities linked together, in a variety of ways. </a:t>
          </a:r>
          <a:endParaRPr lang="en-US"/>
        </a:p>
      </dgm:t>
    </dgm:pt>
    <dgm:pt modelId="{BF96F80E-A22F-42A5-9075-953853CBFD24}" type="parTrans" cxnId="{2534744E-5A71-4E6E-B441-CE59BAE31737}">
      <dgm:prSet/>
      <dgm:spPr/>
      <dgm:t>
        <a:bodyPr/>
        <a:lstStyle/>
        <a:p>
          <a:endParaRPr lang="en-US"/>
        </a:p>
      </dgm:t>
    </dgm:pt>
    <dgm:pt modelId="{072CE19D-6575-49F0-B2F5-576D27C4D986}" type="sibTrans" cxnId="{2534744E-5A71-4E6E-B441-CE59BAE31737}">
      <dgm:prSet/>
      <dgm:spPr/>
      <dgm:t>
        <a:bodyPr/>
        <a:lstStyle/>
        <a:p>
          <a:endParaRPr lang="en-US"/>
        </a:p>
      </dgm:t>
    </dgm:pt>
    <dgm:pt modelId="{03EC5538-BF59-41D2-855C-DCD04A0D0C91}">
      <dgm:prSet/>
      <dgm:spPr/>
      <dgm:t>
        <a:bodyPr/>
        <a:lstStyle/>
        <a:p>
          <a:r>
            <a:rPr lang="en-GB" dirty="0"/>
            <a:t>The most common basis for grouping activities is according to specialisation, the use of the same set of resources, or the shared expertise of members of staff.</a:t>
          </a:r>
          <a:endParaRPr lang="en-US" dirty="0"/>
        </a:p>
      </dgm:t>
    </dgm:pt>
    <dgm:pt modelId="{3EA44247-8FC9-4E74-BC2E-AF1D71644CF1}" type="parTrans" cxnId="{E963CABD-936A-4361-876A-9F3EFC6551D9}">
      <dgm:prSet/>
      <dgm:spPr/>
      <dgm:t>
        <a:bodyPr/>
        <a:lstStyle/>
        <a:p>
          <a:endParaRPr lang="en-US"/>
        </a:p>
      </dgm:t>
    </dgm:pt>
    <dgm:pt modelId="{CA5A8D90-C0E3-4E85-8056-A46D4CCBEE78}" type="sibTrans" cxnId="{E963CABD-936A-4361-876A-9F3EFC6551D9}">
      <dgm:prSet/>
      <dgm:spPr/>
      <dgm:t>
        <a:bodyPr/>
        <a:lstStyle/>
        <a:p>
          <a:endParaRPr lang="en-US"/>
        </a:p>
      </dgm:t>
    </dgm:pt>
    <dgm:pt modelId="{D82AE614-CA4B-4D3E-803F-95CB33CA9A7B}">
      <dgm:prSet/>
      <dgm:spPr/>
      <dgm:t>
        <a:bodyPr/>
        <a:lstStyle/>
        <a:p>
          <a:r>
            <a:rPr lang="en-GB"/>
            <a:t>It is a matter for decision in each organisation as to which activities are important enough to be organised into separate functions, departments or sections. </a:t>
          </a:r>
          <a:endParaRPr lang="en-US"/>
        </a:p>
      </dgm:t>
    </dgm:pt>
    <dgm:pt modelId="{9099717F-FD0D-4463-8FC2-AA397DEF6735}" type="parTrans" cxnId="{E8377B06-CCCE-4AC2-94D5-123F5E6074D2}">
      <dgm:prSet/>
      <dgm:spPr/>
      <dgm:t>
        <a:bodyPr/>
        <a:lstStyle/>
        <a:p>
          <a:endParaRPr lang="en-US"/>
        </a:p>
      </dgm:t>
    </dgm:pt>
    <dgm:pt modelId="{CDD20133-C17E-41DB-8C0C-72B1E60A03B7}" type="sibTrans" cxnId="{E8377B06-CCCE-4AC2-94D5-123F5E6074D2}">
      <dgm:prSet/>
      <dgm:spPr/>
      <dgm:t>
        <a:bodyPr/>
        <a:lstStyle/>
        <a:p>
          <a:endParaRPr lang="en-US"/>
        </a:p>
      </dgm:t>
    </dgm:pt>
    <dgm:pt modelId="{86B2092A-7C94-475D-B9E4-3ECE51AE7BD6}" type="pres">
      <dgm:prSet presAssocID="{E5EE84B2-38A8-4E36-9011-86891E656CE2}" presName="vert0" presStyleCnt="0">
        <dgm:presLayoutVars>
          <dgm:dir/>
          <dgm:animOne val="branch"/>
          <dgm:animLvl val="lvl"/>
        </dgm:presLayoutVars>
      </dgm:prSet>
      <dgm:spPr/>
    </dgm:pt>
    <dgm:pt modelId="{93566209-0509-42B7-8842-2E6FBC9D9486}" type="pres">
      <dgm:prSet presAssocID="{EF5AF8A3-1C1C-4299-BE3D-A7464F2BB24E}" presName="thickLine" presStyleLbl="alignNode1" presStyleIdx="0" presStyleCnt="5"/>
      <dgm:spPr/>
    </dgm:pt>
    <dgm:pt modelId="{B0F317D2-4755-49DF-9AC7-297D723878AE}" type="pres">
      <dgm:prSet presAssocID="{EF5AF8A3-1C1C-4299-BE3D-A7464F2BB24E}" presName="horz1" presStyleCnt="0"/>
      <dgm:spPr/>
    </dgm:pt>
    <dgm:pt modelId="{A27F579F-7476-412B-AD31-F7BA13A8F8D5}" type="pres">
      <dgm:prSet presAssocID="{EF5AF8A3-1C1C-4299-BE3D-A7464F2BB24E}" presName="tx1" presStyleLbl="revTx" presStyleIdx="0" presStyleCnt="5"/>
      <dgm:spPr/>
    </dgm:pt>
    <dgm:pt modelId="{D396D222-264C-43B8-AB70-940A18F7A205}" type="pres">
      <dgm:prSet presAssocID="{EF5AF8A3-1C1C-4299-BE3D-A7464F2BB24E}" presName="vert1" presStyleCnt="0"/>
      <dgm:spPr/>
    </dgm:pt>
    <dgm:pt modelId="{A6D7A6EF-3BE4-4596-A5B2-E92B38C80000}" type="pres">
      <dgm:prSet presAssocID="{991B4689-DAAA-4071-A095-9C0592FFE38C}" presName="thickLine" presStyleLbl="alignNode1" presStyleIdx="1" presStyleCnt="5"/>
      <dgm:spPr/>
    </dgm:pt>
    <dgm:pt modelId="{811E0083-2C43-4D89-8782-423165010FCD}" type="pres">
      <dgm:prSet presAssocID="{991B4689-DAAA-4071-A095-9C0592FFE38C}" presName="horz1" presStyleCnt="0"/>
      <dgm:spPr/>
    </dgm:pt>
    <dgm:pt modelId="{DE525D4C-09D0-4436-8F96-718ECDFEBDFA}" type="pres">
      <dgm:prSet presAssocID="{991B4689-DAAA-4071-A095-9C0592FFE38C}" presName="tx1" presStyleLbl="revTx" presStyleIdx="1" presStyleCnt="5"/>
      <dgm:spPr/>
    </dgm:pt>
    <dgm:pt modelId="{7A488FE8-CBCE-41BB-A705-12913B9B2BA5}" type="pres">
      <dgm:prSet presAssocID="{991B4689-DAAA-4071-A095-9C0592FFE38C}" presName="vert1" presStyleCnt="0"/>
      <dgm:spPr/>
    </dgm:pt>
    <dgm:pt modelId="{872DAD15-7191-4F4B-B3D6-8B3265B8E8B8}" type="pres">
      <dgm:prSet presAssocID="{DCA0CDBE-2CBF-4DA1-84E9-367B6F57EAD6}" presName="thickLine" presStyleLbl="alignNode1" presStyleIdx="2" presStyleCnt="5"/>
      <dgm:spPr/>
    </dgm:pt>
    <dgm:pt modelId="{E1FD918B-8B47-4AE7-A332-98CAC1AFA88C}" type="pres">
      <dgm:prSet presAssocID="{DCA0CDBE-2CBF-4DA1-84E9-367B6F57EAD6}" presName="horz1" presStyleCnt="0"/>
      <dgm:spPr/>
    </dgm:pt>
    <dgm:pt modelId="{FC4F7252-FAF3-4D95-8195-6637EBD92657}" type="pres">
      <dgm:prSet presAssocID="{DCA0CDBE-2CBF-4DA1-84E9-367B6F57EAD6}" presName="tx1" presStyleLbl="revTx" presStyleIdx="2" presStyleCnt="5"/>
      <dgm:spPr/>
    </dgm:pt>
    <dgm:pt modelId="{BCB1773A-38A4-4D7A-B3A5-61BA385BBB6C}" type="pres">
      <dgm:prSet presAssocID="{DCA0CDBE-2CBF-4DA1-84E9-367B6F57EAD6}" presName="vert1" presStyleCnt="0"/>
      <dgm:spPr/>
    </dgm:pt>
    <dgm:pt modelId="{1741D1FB-0CAD-4E96-A5F8-84521A789873}" type="pres">
      <dgm:prSet presAssocID="{03EC5538-BF59-41D2-855C-DCD04A0D0C91}" presName="thickLine" presStyleLbl="alignNode1" presStyleIdx="3" presStyleCnt="5"/>
      <dgm:spPr/>
    </dgm:pt>
    <dgm:pt modelId="{0889C922-39D2-47DD-92CD-A424C418AC32}" type="pres">
      <dgm:prSet presAssocID="{03EC5538-BF59-41D2-855C-DCD04A0D0C91}" presName="horz1" presStyleCnt="0"/>
      <dgm:spPr/>
    </dgm:pt>
    <dgm:pt modelId="{063437E9-33C1-4D83-836E-F7AE1914E263}" type="pres">
      <dgm:prSet presAssocID="{03EC5538-BF59-41D2-855C-DCD04A0D0C91}" presName="tx1" presStyleLbl="revTx" presStyleIdx="3" presStyleCnt="5"/>
      <dgm:spPr/>
    </dgm:pt>
    <dgm:pt modelId="{9ED27949-BDD4-46D8-B5A9-8B5FCE14F438}" type="pres">
      <dgm:prSet presAssocID="{03EC5538-BF59-41D2-855C-DCD04A0D0C91}" presName="vert1" presStyleCnt="0"/>
      <dgm:spPr/>
    </dgm:pt>
    <dgm:pt modelId="{4BF7F9BA-F8DB-4936-AABB-D083CC88B940}" type="pres">
      <dgm:prSet presAssocID="{D82AE614-CA4B-4D3E-803F-95CB33CA9A7B}" presName="thickLine" presStyleLbl="alignNode1" presStyleIdx="4" presStyleCnt="5"/>
      <dgm:spPr/>
    </dgm:pt>
    <dgm:pt modelId="{451E4131-5BD2-44AE-AD74-C04E1787E8A6}" type="pres">
      <dgm:prSet presAssocID="{D82AE614-CA4B-4D3E-803F-95CB33CA9A7B}" presName="horz1" presStyleCnt="0"/>
      <dgm:spPr/>
    </dgm:pt>
    <dgm:pt modelId="{809472D3-7E62-40FD-9817-008B180F28CB}" type="pres">
      <dgm:prSet presAssocID="{D82AE614-CA4B-4D3E-803F-95CB33CA9A7B}" presName="tx1" presStyleLbl="revTx" presStyleIdx="4" presStyleCnt="5"/>
      <dgm:spPr/>
    </dgm:pt>
    <dgm:pt modelId="{92AAB706-EC3C-400B-89B5-498A8A7B2B3F}" type="pres">
      <dgm:prSet presAssocID="{D82AE614-CA4B-4D3E-803F-95CB33CA9A7B}" presName="vert1" presStyleCnt="0"/>
      <dgm:spPr/>
    </dgm:pt>
  </dgm:ptLst>
  <dgm:cxnLst>
    <dgm:cxn modelId="{E8377B06-CCCE-4AC2-94D5-123F5E6074D2}" srcId="{E5EE84B2-38A8-4E36-9011-86891E656CE2}" destId="{D82AE614-CA4B-4D3E-803F-95CB33CA9A7B}" srcOrd="4" destOrd="0" parTransId="{9099717F-FD0D-4463-8FC2-AA397DEF6735}" sibTransId="{CDD20133-C17E-41DB-8C0C-72B1E60A03B7}"/>
    <dgm:cxn modelId="{B92D6C4E-7A44-4A4D-A1F8-B5972BCA16D9}" type="presOf" srcId="{D82AE614-CA4B-4D3E-803F-95CB33CA9A7B}" destId="{809472D3-7E62-40FD-9817-008B180F28CB}" srcOrd="0" destOrd="0" presId="urn:microsoft.com/office/officeart/2008/layout/LinedList"/>
    <dgm:cxn modelId="{2534744E-5A71-4E6E-B441-CE59BAE31737}" srcId="{E5EE84B2-38A8-4E36-9011-86891E656CE2}" destId="{DCA0CDBE-2CBF-4DA1-84E9-367B6F57EAD6}" srcOrd="2" destOrd="0" parTransId="{BF96F80E-A22F-42A5-9075-953853CBFD24}" sibTransId="{072CE19D-6575-49F0-B2F5-576D27C4D986}"/>
    <dgm:cxn modelId="{4C61E04F-6F88-4094-BB5E-17ABD36B4894}" type="presOf" srcId="{EF5AF8A3-1C1C-4299-BE3D-A7464F2BB24E}" destId="{A27F579F-7476-412B-AD31-F7BA13A8F8D5}" srcOrd="0" destOrd="0" presId="urn:microsoft.com/office/officeart/2008/layout/LinedList"/>
    <dgm:cxn modelId="{3857CCA3-D51D-4C3D-A264-F72F32CEC286}" type="presOf" srcId="{E5EE84B2-38A8-4E36-9011-86891E656CE2}" destId="{86B2092A-7C94-475D-B9E4-3ECE51AE7BD6}" srcOrd="0" destOrd="0" presId="urn:microsoft.com/office/officeart/2008/layout/LinedList"/>
    <dgm:cxn modelId="{D3F0CDA5-F2F1-4C89-A4D9-02F2FADAAA69}" type="presOf" srcId="{03EC5538-BF59-41D2-855C-DCD04A0D0C91}" destId="{063437E9-33C1-4D83-836E-F7AE1914E263}" srcOrd="0" destOrd="0" presId="urn:microsoft.com/office/officeart/2008/layout/LinedList"/>
    <dgm:cxn modelId="{350119B1-1075-4E4B-A3A5-F06D0AD67171}" type="presOf" srcId="{991B4689-DAAA-4071-A095-9C0592FFE38C}" destId="{DE525D4C-09D0-4436-8F96-718ECDFEBDFA}" srcOrd="0" destOrd="0" presId="urn:microsoft.com/office/officeart/2008/layout/LinedList"/>
    <dgm:cxn modelId="{E963CABD-936A-4361-876A-9F3EFC6551D9}" srcId="{E5EE84B2-38A8-4E36-9011-86891E656CE2}" destId="{03EC5538-BF59-41D2-855C-DCD04A0D0C91}" srcOrd="3" destOrd="0" parTransId="{3EA44247-8FC9-4E74-BC2E-AF1D71644CF1}" sibTransId="{CA5A8D90-C0E3-4E85-8056-A46D4CCBEE78}"/>
    <dgm:cxn modelId="{CDAB34C6-864F-46CE-90AD-9B2542729264}" srcId="{E5EE84B2-38A8-4E36-9011-86891E656CE2}" destId="{EF5AF8A3-1C1C-4299-BE3D-A7464F2BB24E}" srcOrd="0" destOrd="0" parTransId="{8DCB4E2E-5AB0-4D01-A5CC-FEBC5182CA9A}" sibTransId="{023CB6B4-D7DB-4664-A8E8-2E3A257922DE}"/>
    <dgm:cxn modelId="{29B0C6DA-FC42-4FE8-A0EE-388CF84E18DE}" srcId="{E5EE84B2-38A8-4E36-9011-86891E656CE2}" destId="{991B4689-DAAA-4071-A095-9C0592FFE38C}" srcOrd="1" destOrd="0" parTransId="{7882A5D8-D2D9-4897-8797-259CD8FD1A39}" sibTransId="{E7C248F0-063B-4805-BBB1-7F9126670AB2}"/>
    <dgm:cxn modelId="{94D299EF-4BE2-40B5-B7B5-28B50BB0214A}" type="presOf" srcId="{DCA0CDBE-2CBF-4DA1-84E9-367B6F57EAD6}" destId="{FC4F7252-FAF3-4D95-8195-6637EBD92657}" srcOrd="0" destOrd="0" presId="urn:microsoft.com/office/officeart/2008/layout/LinedList"/>
    <dgm:cxn modelId="{4D2E9E01-DB9A-4D6D-91B4-940A9BA822E7}" type="presParOf" srcId="{86B2092A-7C94-475D-B9E4-3ECE51AE7BD6}" destId="{93566209-0509-42B7-8842-2E6FBC9D9486}" srcOrd="0" destOrd="0" presId="urn:microsoft.com/office/officeart/2008/layout/LinedList"/>
    <dgm:cxn modelId="{BB112B96-A1C6-4815-8CDA-2D694FE716A1}" type="presParOf" srcId="{86B2092A-7C94-475D-B9E4-3ECE51AE7BD6}" destId="{B0F317D2-4755-49DF-9AC7-297D723878AE}" srcOrd="1" destOrd="0" presId="urn:microsoft.com/office/officeart/2008/layout/LinedList"/>
    <dgm:cxn modelId="{2461D49E-555A-4726-978E-42EAC534CEDF}" type="presParOf" srcId="{B0F317D2-4755-49DF-9AC7-297D723878AE}" destId="{A27F579F-7476-412B-AD31-F7BA13A8F8D5}" srcOrd="0" destOrd="0" presId="urn:microsoft.com/office/officeart/2008/layout/LinedList"/>
    <dgm:cxn modelId="{B83C64C1-B5BE-4558-984D-A4B517EE572F}" type="presParOf" srcId="{B0F317D2-4755-49DF-9AC7-297D723878AE}" destId="{D396D222-264C-43B8-AB70-940A18F7A205}" srcOrd="1" destOrd="0" presId="urn:microsoft.com/office/officeart/2008/layout/LinedList"/>
    <dgm:cxn modelId="{1BAC52BA-949F-4C67-886C-BF42995B1B58}" type="presParOf" srcId="{86B2092A-7C94-475D-B9E4-3ECE51AE7BD6}" destId="{A6D7A6EF-3BE4-4596-A5B2-E92B38C80000}" srcOrd="2" destOrd="0" presId="urn:microsoft.com/office/officeart/2008/layout/LinedList"/>
    <dgm:cxn modelId="{BB9F668F-4F3C-4FD3-A401-0EEE6CE0B9DB}" type="presParOf" srcId="{86B2092A-7C94-475D-B9E4-3ECE51AE7BD6}" destId="{811E0083-2C43-4D89-8782-423165010FCD}" srcOrd="3" destOrd="0" presId="urn:microsoft.com/office/officeart/2008/layout/LinedList"/>
    <dgm:cxn modelId="{AFB1CC85-6ECC-4AFC-9F9D-24D4AABA6970}" type="presParOf" srcId="{811E0083-2C43-4D89-8782-423165010FCD}" destId="{DE525D4C-09D0-4436-8F96-718ECDFEBDFA}" srcOrd="0" destOrd="0" presId="urn:microsoft.com/office/officeart/2008/layout/LinedList"/>
    <dgm:cxn modelId="{40E935DC-A69B-41AD-BD66-717D47100F9D}" type="presParOf" srcId="{811E0083-2C43-4D89-8782-423165010FCD}" destId="{7A488FE8-CBCE-41BB-A705-12913B9B2BA5}" srcOrd="1" destOrd="0" presId="urn:microsoft.com/office/officeart/2008/layout/LinedList"/>
    <dgm:cxn modelId="{0FDB86E9-0F4C-4360-A1A7-0DB732517697}" type="presParOf" srcId="{86B2092A-7C94-475D-B9E4-3ECE51AE7BD6}" destId="{872DAD15-7191-4F4B-B3D6-8B3265B8E8B8}" srcOrd="4" destOrd="0" presId="urn:microsoft.com/office/officeart/2008/layout/LinedList"/>
    <dgm:cxn modelId="{AC933CF3-1B13-4C0E-BCFB-38969641CAE5}" type="presParOf" srcId="{86B2092A-7C94-475D-B9E4-3ECE51AE7BD6}" destId="{E1FD918B-8B47-4AE7-A332-98CAC1AFA88C}" srcOrd="5" destOrd="0" presId="urn:microsoft.com/office/officeart/2008/layout/LinedList"/>
    <dgm:cxn modelId="{8E79AA6D-2127-4308-A551-B66A6BA7B31D}" type="presParOf" srcId="{E1FD918B-8B47-4AE7-A332-98CAC1AFA88C}" destId="{FC4F7252-FAF3-4D95-8195-6637EBD92657}" srcOrd="0" destOrd="0" presId="urn:microsoft.com/office/officeart/2008/layout/LinedList"/>
    <dgm:cxn modelId="{4EDECDBE-B82F-4B11-B8E1-5E57DA7476C2}" type="presParOf" srcId="{E1FD918B-8B47-4AE7-A332-98CAC1AFA88C}" destId="{BCB1773A-38A4-4D7A-B3A5-61BA385BBB6C}" srcOrd="1" destOrd="0" presId="urn:microsoft.com/office/officeart/2008/layout/LinedList"/>
    <dgm:cxn modelId="{9A0E51DA-96DB-4D14-BC2C-C29958B7DAF3}" type="presParOf" srcId="{86B2092A-7C94-475D-B9E4-3ECE51AE7BD6}" destId="{1741D1FB-0CAD-4E96-A5F8-84521A789873}" srcOrd="6" destOrd="0" presId="urn:microsoft.com/office/officeart/2008/layout/LinedList"/>
    <dgm:cxn modelId="{E186048F-1776-4438-8367-00FE9B3183CD}" type="presParOf" srcId="{86B2092A-7C94-475D-B9E4-3ECE51AE7BD6}" destId="{0889C922-39D2-47DD-92CD-A424C418AC32}" srcOrd="7" destOrd="0" presId="urn:microsoft.com/office/officeart/2008/layout/LinedList"/>
    <dgm:cxn modelId="{3981A491-41F1-4C97-A30B-460C4DB4B4B2}" type="presParOf" srcId="{0889C922-39D2-47DD-92CD-A424C418AC32}" destId="{063437E9-33C1-4D83-836E-F7AE1914E263}" srcOrd="0" destOrd="0" presId="urn:microsoft.com/office/officeart/2008/layout/LinedList"/>
    <dgm:cxn modelId="{B497EE14-A2FA-4408-A63E-9987406EDA9C}" type="presParOf" srcId="{0889C922-39D2-47DD-92CD-A424C418AC32}" destId="{9ED27949-BDD4-46D8-B5A9-8B5FCE14F438}" srcOrd="1" destOrd="0" presId="urn:microsoft.com/office/officeart/2008/layout/LinedList"/>
    <dgm:cxn modelId="{B8954565-CD15-42A9-BB50-7CE73DBBC950}" type="presParOf" srcId="{86B2092A-7C94-475D-B9E4-3ECE51AE7BD6}" destId="{4BF7F9BA-F8DB-4936-AABB-D083CC88B940}" srcOrd="8" destOrd="0" presId="urn:microsoft.com/office/officeart/2008/layout/LinedList"/>
    <dgm:cxn modelId="{9F99B317-4342-484E-BA91-7F78781142A9}" type="presParOf" srcId="{86B2092A-7C94-475D-B9E4-3ECE51AE7BD6}" destId="{451E4131-5BD2-44AE-AD74-C04E1787E8A6}" srcOrd="9" destOrd="0" presId="urn:microsoft.com/office/officeart/2008/layout/LinedList"/>
    <dgm:cxn modelId="{EAFD8547-AD42-4CD8-9300-0EBB561CB823}" type="presParOf" srcId="{451E4131-5BD2-44AE-AD74-C04E1787E8A6}" destId="{809472D3-7E62-40FD-9817-008B180F28CB}" srcOrd="0" destOrd="0" presId="urn:microsoft.com/office/officeart/2008/layout/LinedList"/>
    <dgm:cxn modelId="{6FAA1444-3396-4E3D-89C5-F91D23671A69}" type="presParOf" srcId="{451E4131-5BD2-44AE-AD74-C04E1787E8A6}" destId="{92AAB706-EC3C-400B-89B5-498A8A7B2B3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64845C-7C36-432F-BCF6-F94448836B10}">
      <dsp:nvSpPr>
        <dsp:cNvPr id="0" name=""/>
        <dsp:cNvSpPr/>
      </dsp:nvSpPr>
      <dsp:spPr>
        <a:xfrm>
          <a:off x="10479" y="1281122"/>
          <a:ext cx="2265766" cy="67972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46" tIns="179046" rIns="179046" bIns="179046" numCol="1" spcCol="1270" anchor="ctr" anchorCtr="0">
          <a:noAutofit/>
        </a:bodyPr>
        <a:lstStyle/>
        <a:p>
          <a:pPr marL="0" lvl="0" indent="0" algn="ctr" defTabSz="1066800">
            <a:lnSpc>
              <a:spcPct val="90000"/>
            </a:lnSpc>
            <a:spcBef>
              <a:spcPct val="0"/>
            </a:spcBef>
            <a:spcAft>
              <a:spcPct val="35000"/>
            </a:spcAft>
            <a:buNone/>
          </a:pPr>
          <a:r>
            <a:rPr lang="en-US" sz="2400" kern="1200"/>
            <a:t>Be</a:t>
          </a:r>
        </a:p>
      </dsp:txBody>
      <dsp:txXfrm>
        <a:off x="10479" y="1281122"/>
        <a:ext cx="2265766" cy="679729"/>
      </dsp:txXfrm>
    </dsp:sp>
    <dsp:sp modelId="{0DBBDE36-0F45-49EE-AB24-456DCE330DF9}">
      <dsp:nvSpPr>
        <dsp:cNvPr id="0" name=""/>
        <dsp:cNvSpPr/>
      </dsp:nvSpPr>
      <dsp:spPr>
        <a:xfrm>
          <a:off x="10479" y="1960852"/>
          <a:ext cx="2265766" cy="316363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3807" tIns="223807" rIns="223807" bIns="223807" numCol="1" spcCol="1270" anchor="t" anchorCtr="0">
          <a:noAutofit/>
        </a:bodyPr>
        <a:lstStyle/>
        <a:p>
          <a:pPr marL="0" lvl="0" indent="0" algn="l" defTabSz="1066800">
            <a:lnSpc>
              <a:spcPct val="90000"/>
            </a:lnSpc>
            <a:spcBef>
              <a:spcPct val="0"/>
            </a:spcBef>
            <a:spcAft>
              <a:spcPct val="35000"/>
            </a:spcAft>
            <a:buNone/>
          </a:pPr>
          <a:r>
            <a:rPr lang="en-US" sz="2400" kern="1200"/>
            <a:t>At the end of this session, students will be able to ;</a:t>
          </a:r>
        </a:p>
      </dsp:txBody>
      <dsp:txXfrm>
        <a:off x="10479" y="1960852"/>
        <a:ext cx="2265766" cy="3163637"/>
      </dsp:txXfrm>
    </dsp:sp>
    <dsp:sp modelId="{F95372E3-829F-4AE0-AE73-F6831D45A9CC}">
      <dsp:nvSpPr>
        <dsp:cNvPr id="0" name=""/>
        <dsp:cNvSpPr/>
      </dsp:nvSpPr>
      <dsp:spPr>
        <a:xfrm>
          <a:off x="2384034" y="1281122"/>
          <a:ext cx="2265766" cy="679729"/>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46" tIns="179046" rIns="179046" bIns="179046" numCol="1" spcCol="1270" anchor="ctr" anchorCtr="0">
          <a:noAutofit/>
        </a:bodyPr>
        <a:lstStyle/>
        <a:p>
          <a:pPr marL="0" lvl="0" indent="0" algn="ctr" defTabSz="1066800">
            <a:lnSpc>
              <a:spcPct val="90000"/>
            </a:lnSpc>
            <a:spcBef>
              <a:spcPct val="0"/>
            </a:spcBef>
            <a:spcAft>
              <a:spcPct val="35000"/>
            </a:spcAft>
            <a:buNone/>
          </a:pPr>
          <a:r>
            <a:rPr lang="en-US" sz="2400" kern="1200"/>
            <a:t>Describe</a:t>
          </a:r>
        </a:p>
      </dsp:txBody>
      <dsp:txXfrm>
        <a:off x="2384034" y="1281122"/>
        <a:ext cx="2265766" cy="679729"/>
      </dsp:txXfrm>
    </dsp:sp>
    <dsp:sp modelId="{C4AAD380-439D-4749-8C5F-F0A467674406}">
      <dsp:nvSpPr>
        <dsp:cNvPr id="0" name=""/>
        <dsp:cNvSpPr/>
      </dsp:nvSpPr>
      <dsp:spPr>
        <a:xfrm>
          <a:off x="2384034" y="1960852"/>
          <a:ext cx="2265766" cy="3163637"/>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3807" tIns="223807" rIns="223807" bIns="223807" numCol="1" spcCol="1270" anchor="t" anchorCtr="0">
          <a:noAutofit/>
        </a:bodyPr>
        <a:lstStyle/>
        <a:p>
          <a:pPr marL="0" lvl="0" indent="0" algn="l" defTabSz="1066800">
            <a:lnSpc>
              <a:spcPct val="90000"/>
            </a:lnSpc>
            <a:spcBef>
              <a:spcPct val="0"/>
            </a:spcBef>
            <a:spcAft>
              <a:spcPct val="35000"/>
            </a:spcAft>
            <a:buNone/>
          </a:pPr>
          <a:r>
            <a:rPr lang="en-US" sz="2400" kern="1200" dirty="0"/>
            <a:t>1-Describe the Basic structure of An </a:t>
          </a:r>
          <a:r>
            <a:rPr lang="en-US" sz="2400" kern="1200" dirty="0" err="1"/>
            <a:t>organisation</a:t>
          </a:r>
          <a:r>
            <a:rPr lang="en-US" sz="2400" kern="1200" dirty="0"/>
            <a:t>.</a:t>
          </a:r>
        </a:p>
      </dsp:txBody>
      <dsp:txXfrm>
        <a:off x="2384034" y="1960852"/>
        <a:ext cx="2265766" cy="3163637"/>
      </dsp:txXfrm>
    </dsp:sp>
    <dsp:sp modelId="{E56C124D-6C72-41B2-811A-B43351B397F7}">
      <dsp:nvSpPr>
        <dsp:cNvPr id="0" name=""/>
        <dsp:cNvSpPr/>
      </dsp:nvSpPr>
      <dsp:spPr>
        <a:xfrm>
          <a:off x="4757590" y="1281122"/>
          <a:ext cx="2265766" cy="679729"/>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46" tIns="179046" rIns="179046" bIns="179046" numCol="1" spcCol="1270" anchor="ctr" anchorCtr="0">
          <a:noAutofit/>
        </a:bodyPr>
        <a:lstStyle/>
        <a:p>
          <a:pPr marL="0" lvl="0" indent="0" algn="ctr" defTabSz="1066800">
            <a:lnSpc>
              <a:spcPct val="90000"/>
            </a:lnSpc>
            <a:spcBef>
              <a:spcPct val="0"/>
            </a:spcBef>
            <a:spcAft>
              <a:spcPct val="35000"/>
            </a:spcAft>
            <a:buNone/>
          </a:pPr>
          <a:r>
            <a:rPr lang="en-US" sz="2400" kern="1200"/>
            <a:t>Explain</a:t>
          </a:r>
        </a:p>
      </dsp:txBody>
      <dsp:txXfrm>
        <a:off x="4757590" y="1281122"/>
        <a:ext cx="2265766" cy="679729"/>
      </dsp:txXfrm>
    </dsp:sp>
    <dsp:sp modelId="{7BA5C409-93AA-42D8-B17B-BBC7E6086130}">
      <dsp:nvSpPr>
        <dsp:cNvPr id="0" name=""/>
        <dsp:cNvSpPr/>
      </dsp:nvSpPr>
      <dsp:spPr>
        <a:xfrm>
          <a:off x="4757590" y="1960852"/>
          <a:ext cx="2265766" cy="3163637"/>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3807" tIns="223807" rIns="223807" bIns="223807" numCol="1" spcCol="1270" anchor="t" anchorCtr="0">
          <a:noAutofit/>
        </a:bodyPr>
        <a:lstStyle/>
        <a:p>
          <a:pPr marL="0" lvl="0" indent="0" algn="l" defTabSz="1066800">
            <a:lnSpc>
              <a:spcPct val="90000"/>
            </a:lnSpc>
            <a:spcBef>
              <a:spcPct val="0"/>
            </a:spcBef>
            <a:spcAft>
              <a:spcPct val="35000"/>
            </a:spcAft>
            <a:buNone/>
          </a:pPr>
          <a:r>
            <a:rPr lang="en-US" sz="2400" kern="1200" dirty="0"/>
            <a:t>2-Explain the functions Of An Organisation. </a:t>
          </a:r>
        </a:p>
      </dsp:txBody>
      <dsp:txXfrm>
        <a:off x="4757590" y="1960852"/>
        <a:ext cx="2265766" cy="31636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ACB6A5-7503-4F14-83A3-A60A69F03803}">
      <dsp:nvSpPr>
        <dsp:cNvPr id="0" name=""/>
        <dsp:cNvSpPr/>
      </dsp:nvSpPr>
      <dsp:spPr>
        <a:xfrm>
          <a:off x="676432" y="1056621"/>
          <a:ext cx="1955812" cy="1955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6964CE-9471-4E55-9093-EF991A5F46A7}">
      <dsp:nvSpPr>
        <dsp:cNvPr id="0" name=""/>
        <dsp:cNvSpPr/>
      </dsp:nvSpPr>
      <dsp:spPr>
        <a:xfrm>
          <a:off x="1093244" y="1473433"/>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33D647-1239-428D-A2F1-A105B0F231D8}">
      <dsp:nvSpPr>
        <dsp:cNvPr id="0" name=""/>
        <dsp:cNvSpPr/>
      </dsp:nvSpPr>
      <dsp:spPr>
        <a:xfrm>
          <a:off x="51213" y="362162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GB" sz="2300" kern="1200"/>
            <a:t>Class Discussion </a:t>
          </a:r>
          <a:endParaRPr lang="en-US" sz="2300" kern="1200"/>
        </a:p>
      </dsp:txBody>
      <dsp:txXfrm>
        <a:off x="51213" y="3621621"/>
        <a:ext cx="3206250" cy="720000"/>
      </dsp:txXfrm>
    </dsp:sp>
    <dsp:sp modelId="{46600046-7D52-4427-A56C-8372A8DD2264}">
      <dsp:nvSpPr>
        <dsp:cNvPr id="0" name=""/>
        <dsp:cNvSpPr/>
      </dsp:nvSpPr>
      <dsp:spPr>
        <a:xfrm>
          <a:off x="4443776" y="1056621"/>
          <a:ext cx="1955812" cy="19558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07A2B1-1D39-44A7-A4E2-473E634019B1}">
      <dsp:nvSpPr>
        <dsp:cNvPr id="0" name=""/>
        <dsp:cNvSpPr/>
      </dsp:nvSpPr>
      <dsp:spPr>
        <a:xfrm>
          <a:off x="4860588" y="1473433"/>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D2CA48-23ED-4BEF-B81C-BE88D8A5E08E}">
      <dsp:nvSpPr>
        <dsp:cNvPr id="0" name=""/>
        <dsp:cNvSpPr/>
      </dsp:nvSpPr>
      <dsp:spPr>
        <a:xfrm>
          <a:off x="3818557" y="362162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GB" sz="2300" kern="1200"/>
            <a:t>What is An Organisation ?</a:t>
          </a:r>
          <a:endParaRPr lang="en-US" sz="2300" kern="1200"/>
        </a:p>
      </dsp:txBody>
      <dsp:txXfrm>
        <a:off x="3818557" y="3621621"/>
        <a:ext cx="3206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89DFE0-A63B-4337-8BDC-B703F4A75FA0}">
      <dsp:nvSpPr>
        <dsp:cNvPr id="0" name=""/>
        <dsp:cNvSpPr/>
      </dsp:nvSpPr>
      <dsp:spPr>
        <a:xfrm>
          <a:off x="1283" y="578556"/>
          <a:ext cx="5006206" cy="300372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t>Conduct an individual research ;</a:t>
          </a:r>
          <a:endParaRPr lang="en-US" sz="3600" kern="1200" dirty="0"/>
        </a:p>
      </dsp:txBody>
      <dsp:txXfrm>
        <a:off x="1283" y="578556"/>
        <a:ext cx="5006206" cy="3003723"/>
      </dsp:txXfrm>
    </dsp:sp>
    <dsp:sp modelId="{D2C25F1B-9841-466F-8956-55B18BA716DE}">
      <dsp:nvSpPr>
        <dsp:cNvPr id="0" name=""/>
        <dsp:cNvSpPr/>
      </dsp:nvSpPr>
      <dsp:spPr>
        <a:xfrm>
          <a:off x="5508110" y="578556"/>
          <a:ext cx="5006206" cy="300372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t>What is organisational structure ?</a:t>
          </a:r>
          <a:endParaRPr lang="en-US" sz="3600" kern="1200" dirty="0"/>
        </a:p>
      </dsp:txBody>
      <dsp:txXfrm>
        <a:off x="5508110" y="578556"/>
        <a:ext cx="5006206" cy="30037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73BD1B-39F3-4F5E-8E86-944D4956D3D4}">
      <dsp:nvSpPr>
        <dsp:cNvPr id="0" name=""/>
        <dsp:cNvSpPr/>
      </dsp:nvSpPr>
      <dsp:spPr>
        <a:xfrm>
          <a:off x="0" y="4195627"/>
          <a:ext cx="6720759" cy="137709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a:t>It can also describe an internal structure that focuses more on open communication and relationships rather than hierarchy.</a:t>
          </a:r>
        </a:p>
      </dsp:txBody>
      <dsp:txXfrm>
        <a:off x="0" y="4195627"/>
        <a:ext cx="6720759" cy="1377098"/>
      </dsp:txXfrm>
    </dsp:sp>
    <dsp:sp modelId="{F24E0759-46B3-4E86-A1ED-33C0A6F2E4A9}">
      <dsp:nvSpPr>
        <dsp:cNvPr id="0" name=""/>
        <dsp:cNvSpPr/>
      </dsp:nvSpPr>
      <dsp:spPr>
        <a:xfrm rot="10800000">
          <a:off x="0" y="2098306"/>
          <a:ext cx="6720759" cy="2117977"/>
        </a:xfrm>
        <a:prstGeom prst="upArrowCallout">
          <a:avLst/>
        </a:prstGeom>
        <a:solidFill>
          <a:schemeClr val="accent2">
            <a:hueOff val="-762738"/>
            <a:satOff val="-209"/>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a:t>A network organizational structure makes sense of the spread of resources. </a:t>
          </a:r>
        </a:p>
      </dsp:txBody>
      <dsp:txXfrm rot="10800000">
        <a:off x="0" y="2098306"/>
        <a:ext cx="6720759" cy="1376198"/>
      </dsp:txXfrm>
    </dsp:sp>
    <dsp:sp modelId="{131A946E-8D92-44ED-8454-591B066022F1}">
      <dsp:nvSpPr>
        <dsp:cNvPr id="0" name=""/>
        <dsp:cNvSpPr/>
      </dsp:nvSpPr>
      <dsp:spPr>
        <a:xfrm rot="10800000">
          <a:off x="0" y="985"/>
          <a:ext cx="6720759" cy="2117977"/>
        </a:xfrm>
        <a:prstGeom prst="upArrowCallout">
          <a:avLst/>
        </a:prstGeom>
        <a:solidFill>
          <a:schemeClr val="accent2">
            <a:hueOff val="-1525475"/>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a:t>These days, few businesses have all their services under one roof, and juggling the multitudes of vendors, subcontractors, freelancers, offsite locations, and satellite offices can get confusing.</a:t>
          </a:r>
        </a:p>
      </dsp:txBody>
      <dsp:txXfrm rot="10800000">
        <a:off x="0" y="985"/>
        <a:ext cx="6720759" cy="13761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4604A-68C9-49B1-90B0-6DAC25C6846C}">
      <dsp:nvSpPr>
        <dsp:cNvPr id="0" name=""/>
        <dsp:cNvSpPr/>
      </dsp:nvSpPr>
      <dsp:spPr>
        <a:xfrm>
          <a:off x="0" y="5983"/>
          <a:ext cx="6039916" cy="12331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b="0" i="0" kern="1200" dirty="0"/>
            <a:t>The NHS: It's not just a job, it's a career</a:t>
          </a:r>
          <a:endParaRPr lang="en-US" sz="3100" kern="1200" dirty="0"/>
        </a:p>
      </dsp:txBody>
      <dsp:txXfrm>
        <a:off x="60199" y="66182"/>
        <a:ext cx="5919518" cy="1112781"/>
      </dsp:txXfrm>
    </dsp:sp>
    <dsp:sp modelId="{A7862A84-4936-445D-933C-488D23FF63CC}">
      <dsp:nvSpPr>
        <dsp:cNvPr id="0" name=""/>
        <dsp:cNvSpPr/>
      </dsp:nvSpPr>
      <dsp:spPr>
        <a:xfrm>
          <a:off x="0" y="1328443"/>
          <a:ext cx="6039916" cy="123317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a:hlinkClick xmlns:r="http://schemas.openxmlformats.org/officeDocument/2006/relationships" r:id="rId1"/>
            </a:rPr>
            <a:t>https://youtu.be/xBDF0_-EiGI</a:t>
          </a:r>
          <a:endParaRPr lang="en-US" sz="3100" kern="1200"/>
        </a:p>
      </dsp:txBody>
      <dsp:txXfrm>
        <a:off x="60199" y="1388642"/>
        <a:ext cx="5919518" cy="1112781"/>
      </dsp:txXfrm>
    </dsp:sp>
    <dsp:sp modelId="{C8C6B009-10E9-4D98-9C53-2485725E7BC7}">
      <dsp:nvSpPr>
        <dsp:cNvPr id="0" name=""/>
        <dsp:cNvSpPr/>
      </dsp:nvSpPr>
      <dsp:spPr>
        <a:xfrm>
          <a:off x="0" y="2561623"/>
          <a:ext cx="6039916" cy="3272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767"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GB" sz="2400" b="0" i="0" kern="1200" dirty="0"/>
            <a:t>We’re helping 10,000 young people get into the Health and Social Care sector. </a:t>
          </a:r>
          <a:endParaRPr lang="en-US" sz="2400" kern="1200" dirty="0"/>
        </a:p>
        <a:p>
          <a:pPr marL="228600" lvl="1" indent="-228600" algn="l" defTabSz="1066800">
            <a:lnSpc>
              <a:spcPct val="90000"/>
            </a:lnSpc>
            <a:spcBef>
              <a:spcPct val="0"/>
            </a:spcBef>
            <a:spcAft>
              <a:spcPct val="20000"/>
            </a:spcAft>
            <a:buChar char="•"/>
          </a:pPr>
          <a:r>
            <a:rPr lang="en-GB" sz="2400" b="0" i="0" kern="1200" dirty="0"/>
            <a:t>It’s not just doctors and nurses. We’re helping find jobs for future Digital Managers, Finance Administrators, and Lab Technicians, just like Ellie. </a:t>
          </a:r>
          <a:endParaRPr lang="en-US" sz="2400" kern="1200" dirty="0"/>
        </a:p>
        <a:p>
          <a:pPr marL="228600" lvl="1" indent="-228600" algn="l" defTabSz="1066800">
            <a:lnSpc>
              <a:spcPct val="90000"/>
            </a:lnSpc>
            <a:spcBef>
              <a:spcPct val="0"/>
            </a:spcBef>
            <a:spcAft>
              <a:spcPct val="20000"/>
            </a:spcAft>
            <a:buChar char="•"/>
          </a:pPr>
          <a:r>
            <a:rPr lang="en-GB" sz="2400" b="0" i="0" kern="1200"/>
            <a:t>If you want a career in health or social care and need some help getting your foot in the door, sign up for one of our courses</a:t>
          </a:r>
          <a:endParaRPr lang="en-US" sz="2400" kern="1200"/>
        </a:p>
      </dsp:txBody>
      <dsp:txXfrm>
        <a:off x="0" y="2561623"/>
        <a:ext cx="6039916" cy="32726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66209-0509-42B7-8842-2E6FBC9D9486}">
      <dsp:nvSpPr>
        <dsp:cNvPr id="0" name=""/>
        <dsp:cNvSpPr/>
      </dsp:nvSpPr>
      <dsp:spPr>
        <a:xfrm>
          <a:off x="0" y="646"/>
          <a:ext cx="941128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7F579F-7476-412B-AD31-F7BA13A8F8D5}">
      <dsp:nvSpPr>
        <dsp:cNvPr id="0" name=""/>
        <dsp:cNvSpPr/>
      </dsp:nvSpPr>
      <dsp:spPr>
        <a:xfrm>
          <a:off x="0" y="646"/>
          <a:ext cx="9411286" cy="1059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t>Within the formal structure, work has to be divided among its members and different jobs related to each other.</a:t>
          </a:r>
          <a:endParaRPr lang="en-US" sz="2100" kern="1200"/>
        </a:p>
      </dsp:txBody>
      <dsp:txXfrm>
        <a:off x="0" y="646"/>
        <a:ext cx="9411286" cy="1059165"/>
      </dsp:txXfrm>
    </dsp:sp>
    <dsp:sp modelId="{A6D7A6EF-3BE4-4596-A5B2-E92B38C80000}">
      <dsp:nvSpPr>
        <dsp:cNvPr id="0" name=""/>
        <dsp:cNvSpPr/>
      </dsp:nvSpPr>
      <dsp:spPr>
        <a:xfrm>
          <a:off x="0" y="1059812"/>
          <a:ext cx="941128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525D4C-09D0-4436-8F96-718ECDFEBDFA}">
      <dsp:nvSpPr>
        <dsp:cNvPr id="0" name=""/>
        <dsp:cNvSpPr/>
      </dsp:nvSpPr>
      <dsp:spPr>
        <a:xfrm>
          <a:off x="0" y="1059812"/>
          <a:ext cx="9411286" cy="1059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t>The division of work and the grouping together of people should, wherever possible, be organised by reference to some common characteristic that forms a logical link between the activities involved.</a:t>
          </a:r>
          <a:endParaRPr lang="en-US" sz="2100" kern="1200"/>
        </a:p>
      </dsp:txBody>
      <dsp:txXfrm>
        <a:off x="0" y="1059812"/>
        <a:ext cx="9411286" cy="1059165"/>
      </dsp:txXfrm>
    </dsp:sp>
    <dsp:sp modelId="{872DAD15-7191-4F4B-B3D6-8B3265B8E8B8}">
      <dsp:nvSpPr>
        <dsp:cNvPr id="0" name=""/>
        <dsp:cNvSpPr/>
      </dsp:nvSpPr>
      <dsp:spPr>
        <a:xfrm>
          <a:off x="0" y="2118977"/>
          <a:ext cx="941128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4F7252-FAF3-4D95-8195-6637EBD92657}">
      <dsp:nvSpPr>
        <dsp:cNvPr id="0" name=""/>
        <dsp:cNvSpPr/>
      </dsp:nvSpPr>
      <dsp:spPr>
        <a:xfrm>
          <a:off x="0" y="2118977"/>
          <a:ext cx="9411286" cy="1059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t>Work can be divided, and activities linked together, in a variety of ways. </a:t>
          </a:r>
          <a:endParaRPr lang="en-US" sz="2100" kern="1200"/>
        </a:p>
      </dsp:txBody>
      <dsp:txXfrm>
        <a:off x="0" y="2118977"/>
        <a:ext cx="9411286" cy="1059165"/>
      </dsp:txXfrm>
    </dsp:sp>
    <dsp:sp modelId="{1741D1FB-0CAD-4E96-A5F8-84521A789873}">
      <dsp:nvSpPr>
        <dsp:cNvPr id="0" name=""/>
        <dsp:cNvSpPr/>
      </dsp:nvSpPr>
      <dsp:spPr>
        <a:xfrm>
          <a:off x="0" y="3178143"/>
          <a:ext cx="941128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3437E9-33C1-4D83-836E-F7AE1914E263}">
      <dsp:nvSpPr>
        <dsp:cNvPr id="0" name=""/>
        <dsp:cNvSpPr/>
      </dsp:nvSpPr>
      <dsp:spPr>
        <a:xfrm>
          <a:off x="0" y="3178143"/>
          <a:ext cx="9411286" cy="1059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t>The most common basis for grouping activities is according to specialisation, the use of the same set of resources, or the shared expertise of members of staff.</a:t>
          </a:r>
          <a:endParaRPr lang="en-US" sz="2100" kern="1200" dirty="0"/>
        </a:p>
      </dsp:txBody>
      <dsp:txXfrm>
        <a:off x="0" y="3178143"/>
        <a:ext cx="9411286" cy="1059165"/>
      </dsp:txXfrm>
    </dsp:sp>
    <dsp:sp modelId="{4BF7F9BA-F8DB-4936-AABB-D083CC88B940}">
      <dsp:nvSpPr>
        <dsp:cNvPr id="0" name=""/>
        <dsp:cNvSpPr/>
      </dsp:nvSpPr>
      <dsp:spPr>
        <a:xfrm>
          <a:off x="0" y="4237308"/>
          <a:ext cx="941128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9472D3-7E62-40FD-9817-008B180F28CB}">
      <dsp:nvSpPr>
        <dsp:cNvPr id="0" name=""/>
        <dsp:cNvSpPr/>
      </dsp:nvSpPr>
      <dsp:spPr>
        <a:xfrm>
          <a:off x="0" y="4237308"/>
          <a:ext cx="9411286" cy="1059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t>It is a matter for decision in each organisation as to which activities are important enough to be organised into separate functions, departments or sections. </a:t>
          </a:r>
          <a:endParaRPr lang="en-US" sz="2100" kern="1200"/>
        </a:p>
      </dsp:txBody>
      <dsp:txXfrm>
        <a:off x="0" y="4237308"/>
        <a:ext cx="9411286" cy="1059165"/>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7EE6A6-FFD8-4EDA-84D6-B55E5BA3A0DC}" type="datetimeFigureOut">
              <a:rPr lang="en-GB" smtClean="0"/>
              <a:t>12/06/2021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4CAD5D-20A5-4685-85BD-ED387B319B75}" type="slidenum">
              <a:rPr lang="en-GB" smtClean="0"/>
              <a:t>‹#›</a:t>
            </a:fld>
            <a:endParaRPr lang="en-GB"/>
          </a:p>
        </p:txBody>
      </p:sp>
    </p:spTree>
    <p:extLst>
      <p:ext uri="{BB962C8B-B14F-4D97-AF65-F5344CB8AC3E}">
        <p14:creationId xmlns:p14="http://schemas.microsoft.com/office/powerpoint/2010/main" val="82758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14172-E22F-4E69-97DD-4418099266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827AC8E-6F01-450E-987F-ECF141E09A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3EA75FE-C70E-4AF6-8F19-F6FD53C141D0}"/>
              </a:ext>
            </a:extLst>
          </p:cNvPr>
          <p:cNvSpPr>
            <a:spLocks noGrp="1"/>
          </p:cNvSpPr>
          <p:nvPr>
            <p:ph type="dt" sz="half" idx="10"/>
          </p:nvPr>
        </p:nvSpPr>
        <p:spPr/>
        <p:txBody>
          <a:bodyPr/>
          <a:lstStyle/>
          <a:p>
            <a:fld id="{1CD4CBE9-9BC3-4BA5-AD54-CB454A035B67}" type="datetime1">
              <a:rPr lang="en-GB" smtClean="0"/>
              <a:t>12/06/2021</a:t>
            </a:fld>
            <a:endParaRPr lang="en-GB"/>
          </a:p>
        </p:txBody>
      </p:sp>
      <p:sp>
        <p:nvSpPr>
          <p:cNvPr id="5" name="Footer Placeholder 4">
            <a:extLst>
              <a:ext uri="{FF2B5EF4-FFF2-40B4-BE49-F238E27FC236}">
                <a16:creationId xmlns:a16="http://schemas.microsoft.com/office/drawing/2014/main" id="{A779719C-F38A-40E8-908C-9E5D43A58ABD}"/>
              </a:ext>
            </a:extLst>
          </p:cNvPr>
          <p:cNvSpPr>
            <a:spLocks noGrp="1"/>
          </p:cNvSpPr>
          <p:nvPr>
            <p:ph type="ftr" sz="quarter" idx="11"/>
          </p:nvPr>
        </p:nvSpPr>
        <p:spPr/>
        <p:txBody>
          <a:bodyPr/>
          <a:lstStyle/>
          <a:p>
            <a:r>
              <a:rPr lang="en-GB"/>
              <a:t>Created by Tayo Alebiosu</a:t>
            </a:r>
          </a:p>
        </p:txBody>
      </p:sp>
      <p:sp>
        <p:nvSpPr>
          <p:cNvPr id="6" name="Slide Number Placeholder 5">
            <a:extLst>
              <a:ext uri="{FF2B5EF4-FFF2-40B4-BE49-F238E27FC236}">
                <a16:creationId xmlns:a16="http://schemas.microsoft.com/office/drawing/2014/main" id="{23480DAE-E9BE-4888-BE57-DF196A038D20}"/>
              </a:ext>
            </a:extLst>
          </p:cNvPr>
          <p:cNvSpPr>
            <a:spLocks noGrp="1"/>
          </p:cNvSpPr>
          <p:nvPr>
            <p:ph type="sldNum" sz="quarter" idx="12"/>
          </p:nvPr>
        </p:nvSpPr>
        <p:spPr/>
        <p:txBody>
          <a:bodyPr/>
          <a:lstStyle/>
          <a:p>
            <a:fld id="{415F1194-EA83-40F1-AC55-99FC080D9424}" type="slidenum">
              <a:rPr lang="en-GB" smtClean="0"/>
              <a:t>‹#›</a:t>
            </a:fld>
            <a:endParaRPr lang="en-GB"/>
          </a:p>
        </p:txBody>
      </p:sp>
    </p:spTree>
    <p:extLst>
      <p:ext uri="{BB962C8B-B14F-4D97-AF65-F5344CB8AC3E}">
        <p14:creationId xmlns:p14="http://schemas.microsoft.com/office/powerpoint/2010/main" val="1652430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714ED-BD2C-45B5-88A4-A2D293EA9C9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8E1B843-7824-4C1D-A6A3-408F69A97D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9710A-804F-4F81-9C99-F948E7D5C1CD}"/>
              </a:ext>
            </a:extLst>
          </p:cNvPr>
          <p:cNvSpPr>
            <a:spLocks noGrp="1"/>
          </p:cNvSpPr>
          <p:nvPr>
            <p:ph type="dt" sz="half" idx="10"/>
          </p:nvPr>
        </p:nvSpPr>
        <p:spPr/>
        <p:txBody>
          <a:bodyPr/>
          <a:lstStyle/>
          <a:p>
            <a:fld id="{95BF9763-93EE-46D3-9D9D-760CC303C0E9}" type="datetime1">
              <a:rPr lang="en-GB" smtClean="0"/>
              <a:t>12/06/2021</a:t>
            </a:fld>
            <a:endParaRPr lang="en-GB"/>
          </a:p>
        </p:txBody>
      </p:sp>
      <p:sp>
        <p:nvSpPr>
          <p:cNvPr id="5" name="Footer Placeholder 4">
            <a:extLst>
              <a:ext uri="{FF2B5EF4-FFF2-40B4-BE49-F238E27FC236}">
                <a16:creationId xmlns:a16="http://schemas.microsoft.com/office/drawing/2014/main" id="{06469FFA-6194-40AF-9943-01600E0BF065}"/>
              </a:ext>
            </a:extLst>
          </p:cNvPr>
          <p:cNvSpPr>
            <a:spLocks noGrp="1"/>
          </p:cNvSpPr>
          <p:nvPr>
            <p:ph type="ftr" sz="quarter" idx="11"/>
          </p:nvPr>
        </p:nvSpPr>
        <p:spPr/>
        <p:txBody>
          <a:bodyPr/>
          <a:lstStyle/>
          <a:p>
            <a:r>
              <a:rPr lang="en-GB"/>
              <a:t>Created by Tayo Alebiosu</a:t>
            </a:r>
          </a:p>
        </p:txBody>
      </p:sp>
      <p:sp>
        <p:nvSpPr>
          <p:cNvPr id="6" name="Slide Number Placeholder 5">
            <a:extLst>
              <a:ext uri="{FF2B5EF4-FFF2-40B4-BE49-F238E27FC236}">
                <a16:creationId xmlns:a16="http://schemas.microsoft.com/office/drawing/2014/main" id="{50506DB2-323E-4BBB-89B8-320081466ED9}"/>
              </a:ext>
            </a:extLst>
          </p:cNvPr>
          <p:cNvSpPr>
            <a:spLocks noGrp="1"/>
          </p:cNvSpPr>
          <p:nvPr>
            <p:ph type="sldNum" sz="quarter" idx="12"/>
          </p:nvPr>
        </p:nvSpPr>
        <p:spPr/>
        <p:txBody>
          <a:bodyPr/>
          <a:lstStyle/>
          <a:p>
            <a:fld id="{415F1194-EA83-40F1-AC55-99FC080D9424}" type="slidenum">
              <a:rPr lang="en-GB" smtClean="0"/>
              <a:t>‹#›</a:t>
            </a:fld>
            <a:endParaRPr lang="en-GB"/>
          </a:p>
        </p:txBody>
      </p:sp>
    </p:spTree>
    <p:extLst>
      <p:ext uri="{BB962C8B-B14F-4D97-AF65-F5344CB8AC3E}">
        <p14:creationId xmlns:p14="http://schemas.microsoft.com/office/powerpoint/2010/main" val="1201272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27C08C-ED1E-4E79-B614-3F5B7C49B2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A6F375F-05CB-499F-8E59-0E0D88A4F1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FA90A5-4619-491A-9D30-97CDC3AC51AE}"/>
              </a:ext>
            </a:extLst>
          </p:cNvPr>
          <p:cNvSpPr>
            <a:spLocks noGrp="1"/>
          </p:cNvSpPr>
          <p:nvPr>
            <p:ph type="dt" sz="half" idx="10"/>
          </p:nvPr>
        </p:nvSpPr>
        <p:spPr/>
        <p:txBody>
          <a:bodyPr/>
          <a:lstStyle/>
          <a:p>
            <a:fld id="{9CD8A61E-27D7-4DAB-BE6E-9A4D5A0992BC}" type="datetime1">
              <a:rPr lang="en-GB" smtClean="0"/>
              <a:t>12/06/2021</a:t>
            </a:fld>
            <a:endParaRPr lang="en-GB"/>
          </a:p>
        </p:txBody>
      </p:sp>
      <p:sp>
        <p:nvSpPr>
          <p:cNvPr id="5" name="Footer Placeholder 4">
            <a:extLst>
              <a:ext uri="{FF2B5EF4-FFF2-40B4-BE49-F238E27FC236}">
                <a16:creationId xmlns:a16="http://schemas.microsoft.com/office/drawing/2014/main" id="{DFDC2BB1-E8AB-4F0B-B9B2-7C643B08F575}"/>
              </a:ext>
            </a:extLst>
          </p:cNvPr>
          <p:cNvSpPr>
            <a:spLocks noGrp="1"/>
          </p:cNvSpPr>
          <p:nvPr>
            <p:ph type="ftr" sz="quarter" idx="11"/>
          </p:nvPr>
        </p:nvSpPr>
        <p:spPr/>
        <p:txBody>
          <a:bodyPr/>
          <a:lstStyle/>
          <a:p>
            <a:r>
              <a:rPr lang="en-GB"/>
              <a:t>Created by Tayo Alebiosu</a:t>
            </a:r>
          </a:p>
        </p:txBody>
      </p:sp>
      <p:sp>
        <p:nvSpPr>
          <p:cNvPr id="6" name="Slide Number Placeholder 5">
            <a:extLst>
              <a:ext uri="{FF2B5EF4-FFF2-40B4-BE49-F238E27FC236}">
                <a16:creationId xmlns:a16="http://schemas.microsoft.com/office/drawing/2014/main" id="{5F683553-DBA6-4062-AC0C-6B74CB865D2B}"/>
              </a:ext>
            </a:extLst>
          </p:cNvPr>
          <p:cNvSpPr>
            <a:spLocks noGrp="1"/>
          </p:cNvSpPr>
          <p:nvPr>
            <p:ph type="sldNum" sz="quarter" idx="12"/>
          </p:nvPr>
        </p:nvSpPr>
        <p:spPr/>
        <p:txBody>
          <a:bodyPr/>
          <a:lstStyle/>
          <a:p>
            <a:fld id="{415F1194-EA83-40F1-AC55-99FC080D9424}" type="slidenum">
              <a:rPr lang="en-GB" smtClean="0"/>
              <a:t>‹#›</a:t>
            </a:fld>
            <a:endParaRPr lang="en-GB"/>
          </a:p>
        </p:txBody>
      </p:sp>
    </p:spTree>
    <p:extLst>
      <p:ext uri="{BB962C8B-B14F-4D97-AF65-F5344CB8AC3E}">
        <p14:creationId xmlns:p14="http://schemas.microsoft.com/office/powerpoint/2010/main" val="1763919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9C7C128C-2D44-4241-8FC3-1206B3AA5340}" type="datetime1">
              <a:rPr lang="en-GB" smtClean="0"/>
              <a:t>12/06/2021</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r>
              <a:rPr lang="en-US"/>
              <a:t>Created by Tayo Alebiosu</a:t>
            </a:r>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277832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1D9675C1-9D8E-4B50-AB69-094EC60296EF}" type="datetime1">
              <a:rPr lang="en-GB" smtClean="0"/>
              <a:t>12/06/2021</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a:t>Created by Tayo Alebiosu</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67307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FED2141D-1A68-40DF-833F-B36CE977ADE6}" type="datetime1">
              <a:rPr lang="en-GB" smtClean="0"/>
              <a:t>12/06/2021</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a:t>Created by Tayo Alebiosu</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505609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62271AC6-F806-4DF2-949C-2857BB49F327}" type="datetime1">
              <a:rPr lang="en-GB" smtClean="0"/>
              <a:t>12/06/2021</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a:t>Created by Tayo Alebiosu</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945927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83118D38-61EE-4D6A-AEFF-3332AC229C24}" type="datetime1">
              <a:rPr lang="en-GB" smtClean="0"/>
              <a:t>12/06/2021</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a:t>Created by Tayo Alebiosu</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45231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FBF7046A-4916-4961-9F88-D27953B33B11}" type="datetime1">
              <a:rPr lang="en-GB" smtClean="0"/>
              <a:t>12/06/2021</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a:t>Created by Tayo Alebiosu</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652499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8A9323BF-A475-41DB-A2ED-A69568FAB2C2}" type="datetime1">
              <a:rPr lang="en-GB" smtClean="0"/>
              <a:t>12/06/2021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a:t>Created by Tayo Alebiosu</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183226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C977F061-718E-4D56-ABAA-9ECD5EBE619A}" type="datetime1">
              <a:rPr lang="en-GB" smtClean="0"/>
              <a:t>12/06/2021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a:t>Created by Tayo Alebiosu</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58624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41A1-B747-4D8B-A372-FD152B45F39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78DA74-2EB4-4759-A217-C49D434EAA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A127318-F730-48B4-8B04-75E2C0DDCF06}"/>
              </a:ext>
            </a:extLst>
          </p:cNvPr>
          <p:cNvSpPr>
            <a:spLocks noGrp="1"/>
          </p:cNvSpPr>
          <p:nvPr>
            <p:ph type="dt" sz="half" idx="10"/>
          </p:nvPr>
        </p:nvSpPr>
        <p:spPr/>
        <p:txBody>
          <a:bodyPr/>
          <a:lstStyle/>
          <a:p>
            <a:fld id="{D7514F01-2F29-4952-A719-3F8407551B31}" type="datetime1">
              <a:rPr lang="en-GB" smtClean="0"/>
              <a:t>12/06/2021</a:t>
            </a:fld>
            <a:endParaRPr lang="en-GB"/>
          </a:p>
        </p:txBody>
      </p:sp>
      <p:sp>
        <p:nvSpPr>
          <p:cNvPr id="5" name="Footer Placeholder 4">
            <a:extLst>
              <a:ext uri="{FF2B5EF4-FFF2-40B4-BE49-F238E27FC236}">
                <a16:creationId xmlns:a16="http://schemas.microsoft.com/office/drawing/2014/main" id="{1B7818E0-89A0-4A0E-AA92-B551940192B9}"/>
              </a:ext>
            </a:extLst>
          </p:cNvPr>
          <p:cNvSpPr>
            <a:spLocks noGrp="1"/>
          </p:cNvSpPr>
          <p:nvPr>
            <p:ph type="ftr" sz="quarter" idx="11"/>
          </p:nvPr>
        </p:nvSpPr>
        <p:spPr/>
        <p:txBody>
          <a:bodyPr/>
          <a:lstStyle/>
          <a:p>
            <a:r>
              <a:rPr lang="en-GB"/>
              <a:t>Created by Tayo Alebiosu</a:t>
            </a:r>
          </a:p>
        </p:txBody>
      </p:sp>
      <p:sp>
        <p:nvSpPr>
          <p:cNvPr id="6" name="Slide Number Placeholder 5">
            <a:extLst>
              <a:ext uri="{FF2B5EF4-FFF2-40B4-BE49-F238E27FC236}">
                <a16:creationId xmlns:a16="http://schemas.microsoft.com/office/drawing/2014/main" id="{3C46CD5C-DA8F-494A-A846-F85B0AB1589D}"/>
              </a:ext>
            </a:extLst>
          </p:cNvPr>
          <p:cNvSpPr>
            <a:spLocks noGrp="1"/>
          </p:cNvSpPr>
          <p:nvPr>
            <p:ph type="sldNum" sz="quarter" idx="12"/>
          </p:nvPr>
        </p:nvSpPr>
        <p:spPr/>
        <p:txBody>
          <a:bodyPr/>
          <a:lstStyle/>
          <a:p>
            <a:fld id="{415F1194-EA83-40F1-AC55-99FC080D9424}" type="slidenum">
              <a:rPr lang="en-GB" smtClean="0"/>
              <a:t>‹#›</a:t>
            </a:fld>
            <a:endParaRPr lang="en-GB"/>
          </a:p>
        </p:txBody>
      </p:sp>
    </p:spTree>
    <p:extLst>
      <p:ext uri="{BB962C8B-B14F-4D97-AF65-F5344CB8AC3E}">
        <p14:creationId xmlns:p14="http://schemas.microsoft.com/office/powerpoint/2010/main" val="41676778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7FC6C9F-4D9A-4047-B3B3-F785634B4A0D}" type="datetime1">
              <a:rPr lang="en-GB" smtClean="0"/>
              <a:t>12/06/2021</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a:t>Created by Tayo Alebiosu</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465359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45554D76-CCB4-4710-BA3E-85D3CE1720D1}" type="datetime1">
              <a:rPr lang="en-GB" smtClean="0"/>
              <a:t>12/06/2021</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a:t>Created by Tayo Alebiosu</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315458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15CEF9BB-ED75-495C-9AF7-8194753A25FE}" type="datetime1">
              <a:rPr lang="en-GB" smtClean="0"/>
              <a:t>12/06/2021</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r>
              <a:rPr lang="en-US"/>
              <a:t>Created by Tayo Alebiosu</a:t>
            </a:r>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2019205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1F997D47-EDBC-41CA-9B32-B10BD2E55C0D}" type="datetime1">
              <a:rPr lang="en-GB" smtClean="0"/>
              <a:t>12/06/2021</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r>
              <a:rPr lang="en-US"/>
              <a:t>Created by Tayo Alebiosu</a:t>
            </a:r>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86587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04A6C-D4AB-4D16-BC81-4C3F16549D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F3B4CD8-5397-4925-831C-DEFA9A333D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CED045-B215-4F23-9F0A-E02408945C81}"/>
              </a:ext>
            </a:extLst>
          </p:cNvPr>
          <p:cNvSpPr>
            <a:spLocks noGrp="1"/>
          </p:cNvSpPr>
          <p:nvPr>
            <p:ph type="dt" sz="half" idx="10"/>
          </p:nvPr>
        </p:nvSpPr>
        <p:spPr/>
        <p:txBody>
          <a:bodyPr/>
          <a:lstStyle/>
          <a:p>
            <a:fld id="{D26A3F67-5E86-49FC-A66F-8E18587A0941}" type="datetime1">
              <a:rPr lang="en-GB" smtClean="0"/>
              <a:t>12/06/2021</a:t>
            </a:fld>
            <a:endParaRPr lang="en-GB"/>
          </a:p>
        </p:txBody>
      </p:sp>
      <p:sp>
        <p:nvSpPr>
          <p:cNvPr id="5" name="Footer Placeholder 4">
            <a:extLst>
              <a:ext uri="{FF2B5EF4-FFF2-40B4-BE49-F238E27FC236}">
                <a16:creationId xmlns:a16="http://schemas.microsoft.com/office/drawing/2014/main" id="{A55F1D16-2DE3-47CB-BB88-47D7F0BC8BE1}"/>
              </a:ext>
            </a:extLst>
          </p:cNvPr>
          <p:cNvSpPr>
            <a:spLocks noGrp="1"/>
          </p:cNvSpPr>
          <p:nvPr>
            <p:ph type="ftr" sz="quarter" idx="11"/>
          </p:nvPr>
        </p:nvSpPr>
        <p:spPr/>
        <p:txBody>
          <a:bodyPr/>
          <a:lstStyle/>
          <a:p>
            <a:r>
              <a:rPr lang="en-GB"/>
              <a:t>Created by Tayo Alebiosu</a:t>
            </a:r>
          </a:p>
        </p:txBody>
      </p:sp>
      <p:sp>
        <p:nvSpPr>
          <p:cNvPr id="6" name="Slide Number Placeholder 5">
            <a:extLst>
              <a:ext uri="{FF2B5EF4-FFF2-40B4-BE49-F238E27FC236}">
                <a16:creationId xmlns:a16="http://schemas.microsoft.com/office/drawing/2014/main" id="{BB16B962-1C49-440D-9C79-B4BDD31CDD79}"/>
              </a:ext>
            </a:extLst>
          </p:cNvPr>
          <p:cNvSpPr>
            <a:spLocks noGrp="1"/>
          </p:cNvSpPr>
          <p:nvPr>
            <p:ph type="sldNum" sz="quarter" idx="12"/>
          </p:nvPr>
        </p:nvSpPr>
        <p:spPr/>
        <p:txBody>
          <a:bodyPr/>
          <a:lstStyle/>
          <a:p>
            <a:fld id="{415F1194-EA83-40F1-AC55-99FC080D9424}" type="slidenum">
              <a:rPr lang="en-GB" smtClean="0"/>
              <a:t>‹#›</a:t>
            </a:fld>
            <a:endParaRPr lang="en-GB"/>
          </a:p>
        </p:txBody>
      </p:sp>
    </p:spTree>
    <p:extLst>
      <p:ext uri="{BB962C8B-B14F-4D97-AF65-F5344CB8AC3E}">
        <p14:creationId xmlns:p14="http://schemas.microsoft.com/office/powerpoint/2010/main" val="1535520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0FE1-683C-4A1C-9080-8D5C04372F5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266C096-777D-441D-B73B-B16B7D5303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31DF94A-8675-439C-9E77-3A70AB9184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D30A3A1-6495-404D-8A81-40C4F4BEF0F8}"/>
              </a:ext>
            </a:extLst>
          </p:cNvPr>
          <p:cNvSpPr>
            <a:spLocks noGrp="1"/>
          </p:cNvSpPr>
          <p:nvPr>
            <p:ph type="dt" sz="half" idx="10"/>
          </p:nvPr>
        </p:nvSpPr>
        <p:spPr/>
        <p:txBody>
          <a:bodyPr/>
          <a:lstStyle/>
          <a:p>
            <a:fld id="{07D5F19D-B049-48EF-9EC4-3A627F92FB01}" type="datetime1">
              <a:rPr lang="en-GB" smtClean="0"/>
              <a:t>12/06/2021</a:t>
            </a:fld>
            <a:endParaRPr lang="en-GB"/>
          </a:p>
        </p:txBody>
      </p:sp>
      <p:sp>
        <p:nvSpPr>
          <p:cNvPr id="6" name="Footer Placeholder 5">
            <a:extLst>
              <a:ext uri="{FF2B5EF4-FFF2-40B4-BE49-F238E27FC236}">
                <a16:creationId xmlns:a16="http://schemas.microsoft.com/office/drawing/2014/main" id="{B813F1DF-268D-497F-BF16-5168B4313EC8}"/>
              </a:ext>
            </a:extLst>
          </p:cNvPr>
          <p:cNvSpPr>
            <a:spLocks noGrp="1"/>
          </p:cNvSpPr>
          <p:nvPr>
            <p:ph type="ftr" sz="quarter" idx="11"/>
          </p:nvPr>
        </p:nvSpPr>
        <p:spPr/>
        <p:txBody>
          <a:bodyPr/>
          <a:lstStyle/>
          <a:p>
            <a:r>
              <a:rPr lang="en-GB"/>
              <a:t>Created by Tayo Alebiosu</a:t>
            </a:r>
          </a:p>
        </p:txBody>
      </p:sp>
      <p:sp>
        <p:nvSpPr>
          <p:cNvPr id="7" name="Slide Number Placeholder 6">
            <a:extLst>
              <a:ext uri="{FF2B5EF4-FFF2-40B4-BE49-F238E27FC236}">
                <a16:creationId xmlns:a16="http://schemas.microsoft.com/office/drawing/2014/main" id="{3C48B4CB-D166-47B7-AEC6-9237EA3BAF78}"/>
              </a:ext>
            </a:extLst>
          </p:cNvPr>
          <p:cNvSpPr>
            <a:spLocks noGrp="1"/>
          </p:cNvSpPr>
          <p:nvPr>
            <p:ph type="sldNum" sz="quarter" idx="12"/>
          </p:nvPr>
        </p:nvSpPr>
        <p:spPr/>
        <p:txBody>
          <a:bodyPr/>
          <a:lstStyle/>
          <a:p>
            <a:fld id="{415F1194-EA83-40F1-AC55-99FC080D9424}" type="slidenum">
              <a:rPr lang="en-GB" smtClean="0"/>
              <a:t>‹#›</a:t>
            </a:fld>
            <a:endParaRPr lang="en-GB"/>
          </a:p>
        </p:txBody>
      </p:sp>
    </p:spTree>
    <p:extLst>
      <p:ext uri="{BB962C8B-B14F-4D97-AF65-F5344CB8AC3E}">
        <p14:creationId xmlns:p14="http://schemas.microsoft.com/office/powerpoint/2010/main" val="273397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A19A-19FD-4D67-9909-5DFBC0EB217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B7F84CA-4DB1-4243-9D29-A56EB71F0A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EA6B80-ED76-4FB2-B1E3-D972BF44AD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8992636-5C7B-4353-B1A4-97EB93061D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DF2122-EAF0-4803-B660-25150720CF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BD5BC12-16BB-4A3F-906B-7D89840B4860}"/>
              </a:ext>
            </a:extLst>
          </p:cNvPr>
          <p:cNvSpPr>
            <a:spLocks noGrp="1"/>
          </p:cNvSpPr>
          <p:nvPr>
            <p:ph type="dt" sz="half" idx="10"/>
          </p:nvPr>
        </p:nvSpPr>
        <p:spPr/>
        <p:txBody>
          <a:bodyPr/>
          <a:lstStyle/>
          <a:p>
            <a:fld id="{4E975D07-87F1-49B1-88E0-B6DBA2C19F0A}" type="datetime1">
              <a:rPr lang="en-GB" smtClean="0"/>
              <a:t>12/06/2021</a:t>
            </a:fld>
            <a:endParaRPr lang="en-GB"/>
          </a:p>
        </p:txBody>
      </p:sp>
      <p:sp>
        <p:nvSpPr>
          <p:cNvPr id="8" name="Footer Placeholder 7">
            <a:extLst>
              <a:ext uri="{FF2B5EF4-FFF2-40B4-BE49-F238E27FC236}">
                <a16:creationId xmlns:a16="http://schemas.microsoft.com/office/drawing/2014/main" id="{EE31A7C3-32BA-43DB-9011-92E3BAA59AE7}"/>
              </a:ext>
            </a:extLst>
          </p:cNvPr>
          <p:cNvSpPr>
            <a:spLocks noGrp="1"/>
          </p:cNvSpPr>
          <p:nvPr>
            <p:ph type="ftr" sz="quarter" idx="11"/>
          </p:nvPr>
        </p:nvSpPr>
        <p:spPr/>
        <p:txBody>
          <a:bodyPr/>
          <a:lstStyle/>
          <a:p>
            <a:r>
              <a:rPr lang="en-GB"/>
              <a:t>Created by Tayo Alebiosu</a:t>
            </a:r>
          </a:p>
        </p:txBody>
      </p:sp>
      <p:sp>
        <p:nvSpPr>
          <p:cNvPr id="9" name="Slide Number Placeholder 8">
            <a:extLst>
              <a:ext uri="{FF2B5EF4-FFF2-40B4-BE49-F238E27FC236}">
                <a16:creationId xmlns:a16="http://schemas.microsoft.com/office/drawing/2014/main" id="{2548C696-F20B-4C14-8DB9-C771C6D0DF01}"/>
              </a:ext>
            </a:extLst>
          </p:cNvPr>
          <p:cNvSpPr>
            <a:spLocks noGrp="1"/>
          </p:cNvSpPr>
          <p:nvPr>
            <p:ph type="sldNum" sz="quarter" idx="12"/>
          </p:nvPr>
        </p:nvSpPr>
        <p:spPr/>
        <p:txBody>
          <a:bodyPr/>
          <a:lstStyle/>
          <a:p>
            <a:fld id="{415F1194-EA83-40F1-AC55-99FC080D9424}" type="slidenum">
              <a:rPr lang="en-GB" smtClean="0"/>
              <a:t>‹#›</a:t>
            </a:fld>
            <a:endParaRPr lang="en-GB"/>
          </a:p>
        </p:txBody>
      </p:sp>
    </p:spTree>
    <p:extLst>
      <p:ext uri="{BB962C8B-B14F-4D97-AF65-F5344CB8AC3E}">
        <p14:creationId xmlns:p14="http://schemas.microsoft.com/office/powerpoint/2010/main" val="1360084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0F08-413A-40FB-BF2F-858B2193848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9D57F7D-DE67-4D40-B7E9-D7478905DB59}"/>
              </a:ext>
            </a:extLst>
          </p:cNvPr>
          <p:cNvSpPr>
            <a:spLocks noGrp="1"/>
          </p:cNvSpPr>
          <p:nvPr>
            <p:ph type="dt" sz="half" idx="10"/>
          </p:nvPr>
        </p:nvSpPr>
        <p:spPr/>
        <p:txBody>
          <a:bodyPr/>
          <a:lstStyle/>
          <a:p>
            <a:fld id="{608E73DF-DB55-4034-ADC5-E4FD876A3ED7}" type="datetime1">
              <a:rPr lang="en-GB" smtClean="0"/>
              <a:t>12/06/2021</a:t>
            </a:fld>
            <a:endParaRPr lang="en-GB"/>
          </a:p>
        </p:txBody>
      </p:sp>
      <p:sp>
        <p:nvSpPr>
          <p:cNvPr id="4" name="Footer Placeholder 3">
            <a:extLst>
              <a:ext uri="{FF2B5EF4-FFF2-40B4-BE49-F238E27FC236}">
                <a16:creationId xmlns:a16="http://schemas.microsoft.com/office/drawing/2014/main" id="{C6C0A68D-A441-43A6-B2A8-CC6C125A100E}"/>
              </a:ext>
            </a:extLst>
          </p:cNvPr>
          <p:cNvSpPr>
            <a:spLocks noGrp="1"/>
          </p:cNvSpPr>
          <p:nvPr>
            <p:ph type="ftr" sz="quarter" idx="11"/>
          </p:nvPr>
        </p:nvSpPr>
        <p:spPr/>
        <p:txBody>
          <a:bodyPr/>
          <a:lstStyle/>
          <a:p>
            <a:r>
              <a:rPr lang="en-GB"/>
              <a:t>Created by Tayo Alebiosu</a:t>
            </a:r>
          </a:p>
        </p:txBody>
      </p:sp>
      <p:sp>
        <p:nvSpPr>
          <p:cNvPr id="5" name="Slide Number Placeholder 4">
            <a:extLst>
              <a:ext uri="{FF2B5EF4-FFF2-40B4-BE49-F238E27FC236}">
                <a16:creationId xmlns:a16="http://schemas.microsoft.com/office/drawing/2014/main" id="{0C3C0E50-5D6B-4ECE-9E65-16AD8103C0AA}"/>
              </a:ext>
            </a:extLst>
          </p:cNvPr>
          <p:cNvSpPr>
            <a:spLocks noGrp="1"/>
          </p:cNvSpPr>
          <p:nvPr>
            <p:ph type="sldNum" sz="quarter" idx="12"/>
          </p:nvPr>
        </p:nvSpPr>
        <p:spPr/>
        <p:txBody>
          <a:bodyPr/>
          <a:lstStyle/>
          <a:p>
            <a:fld id="{415F1194-EA83-40F1-AC55-99FC080D9424}" type="slidenum">
              <a:rPr lang="en-GB" smtClean="0"/>
              <a:t>‹#›</a:t>
            </a:fld>
            <a:endParaRPr lang="en-GB"/>
          </a:p>
        </p:txBody>
      </p:sp>
    </p:spTree>
    <p:extLst>
      <p:ext uri="{BB962C8B-B14F-4D97-AF65-F5344CB8AC3E}">
        <p14:creationId xmlns:p14="http://schemas.microsoft.com/office/powerpoint/2010/main" val="108053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0EDD13-EB3B-4A19-AFD2-1DF43150B468}"/>
              </a:ext>
            </a:extLst>
          </p:cNvPr>
          <p:cNvSpPr>
            <a:spLocks noGrp="1"/>
          </p:cNvSpPr>
          <p:nvPr>
            <p:ph type="dt" sz="half" idx="10"/>
          </p:nvPr>
        </p:nvSpPr>
        <p:spPr/>
        <p:txBody>
          <a:bodyPr/>
          <a:lstStyle/>
          <a:p>
            <a:fld id="{02877204-5028-407D-B1DB-B09D6E02F265}" type="datetime1">
              <a:rPr lang="en-GB" smtClean="0"/>
              <a:t>12/06/2021</a:t>
            </a:fld>
            <a:endParaRPr lang="en-GB"/>
          </a:p>
        </p:txBody>
      </p:sp>
      <p:sp>
        <p:nvSpPr>
          <p:cNvPr id="3" name="Footer Placeholder 2">
            <a:extLst>
              <a:ext uri="{FF2B5EF4-FFF2-40B4-BE49-F238E27FC236}">
                <a16:creationId xmlns:a16="http://schemas.microsoft.com/office/drawing/2014/main" id="{C9F05E8C-04E5-45F9-8D5A-FF7E1A6F0560}"/>
              </a:ext>
            </a:extLst>
          </p:cNvPr>
          <p:cNvSpPr>
            <a:spLocks noGrp="1"/>
          </p:cNvSpPr>
          <p:nvPr>
            <p:ph type="ftr" sz="quarter" idx="11"/>
          </p:nvPr>
        </p:nvSpPr>
        <p:spPr/>
        <p:txBody>
          <a:bodyPr/>
          <a:lstStyle/>
          <a:p>
            <a:r>
              <a:rPr lang="en-GB"/>
              <a:t>Created by Tayo Alebiosu</a:t>
            </a:r>
          </a:p>
        </p:txBody>
      </p:sp>
      <p:sp>
        <p:nvSpPr>
          <p:cNvPr id="4" name="Slide Number Placeholder 3">
            <a:extLst>
              <a:ext uri="{FF2B5EF4-FFF2-40B4-BE49-F238E27FC236}">
                <a16:creationId xmlns:a16="http://schemas.microsoft.com/office/drawing/2014/main" id="{DA6C8591-E2B6-48A8-9EC5-002F8072B258}"/>
              </a:ext>
            </a:extLst>
          </p:cNvPr>
          <p:cNvSpPr>
            <a:spLocks noGrp="1"/>
          </p:cNvSpPr>
          <p:nvPr>
            <p:ph type="sldNum" sz="quarter" idx="12"/>
          </p:nvPr>
        </p:nvSpPr>
        <p:spPr/>
        <p:txBody>
          <a:bodyPr/>
          <a:lstStyle/>
          <a:p>
            <a:fld id="{415F1194-EA83-40F1-AC55-99FC080D9424}" type="slidenum">
              <a:rPr lang="en-GB" smtClean="0"/>
              <a:t>‹#›</a:t>
            </a:fld>
            <a:endParaRPr lang="en-GB"/>
          </a:p>
        </p:txBody>
      </p:sp>
    </p:spTree>
    <p:extLst>
      <p:ext uri="{BB962C8B-B14F-4D97-AF65-F5344CB8AC3E}">
        <p14:creationId xmlns:p14="http://schemas.microsoft.com/office/powerpoint/2010/main" val="1119554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8749F-FDD8-402A-814F-6C89B78F64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4CBCA1A-B8B9-4415-8515-4652F9D873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2EF82C1-92F1-4C19-B844-EE4B0BB2B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784F6B-5279-4510-91FD-955F6BA2FA04}"/>
              </a:ext>
            </a:extLst>
          </p:cNvPr>
          <p:cNvSpPr>
            <a:spLocks noGrp="1"/>
          </p:cNvSpPr>
          <p:nvPr>
            <p:ph type="dt" sz="half" idx="10"/>
          </p:nvPr>
        </p:nvSpPr>
        <p:spPr/>
        <p:txBody>
          <a:bodyPr/>
          <a:lstStyle/>
          <a:p>
            <a:fld id="{B997E952-3E3D-4AE3-86C3-48BD58900C43}" type="datetime1">
              <a:rPr lang="en-GB" smtClean="0"/>
              <a:t>12/06/2021</a:t>
            </a:fld>
            <a:endParaRPr lang="en-GB"/>
          </a:p>
        </p:txBody>
      </p:sp>
      <p:sp>
        <p:nvSpPr>
          <p:cNvPr id="6" name="Footer Placeholder 5">
            <a:extLst>
              <a:ext uri="{FF2B5EF4-FFF2-40B4-BE49-F238E27FC236}">
                <a16:creationId xmlns:a16="http://schemas.microsoft.com/office/drawing/2014/main" id="{316E370A-FC8F-4604-A2A6-3FA411D3959D}"/>
              </a:ext>
            </a:extLst>
          </p:cNvPr>
          <p:cNvSpPr>
            <a:spLocks noGrp="1"/>
          </p:cNvSpPr>
          <p:nvPr>
            <p:ph type="ftr" sz="quarter" idx="11"/>
          </p:nvPr>
        </p:nvSpPr>
        <p:spPr/>
        <p:txBody>
          <a:bodyPr/>
          <a:lstStyle/>
          <a:p>
            <a:r>
              <a:rPr lang="en-GB"/>
              <a:t>Created by Tayo Alebiosu</a:t>
            </a:r>
          </a:p>
        </p:txBody>
      </p:sp>
      <p:sp>
        <p:nvSpPr>
          <p:cNvPr id="7" name="Slide Number Placeholder 6">
            <a:extLst>
              <a:ext uri="{FF2B5EF4-FFF2-40B4-BE49-F238E27FC236}">
                <a16:creationId xmlns:a16="http://schemas.microsoft.com/office/drawing/2014/main" id="{028A52D6-5D09-4B9F-A077-EA37F4AA5CE1}"/>
              </a:ext>
            </a:extLst>
          </p:cNvPr>
          <p:cNvSpPr>
            <a:spLocks noGrp="1"/>
          </p:cNvSpPr>
          <p:nvPr>
            <p:ph type="sldNum" sz="quarter" idx="12"/>
          </p:nvPr>
        </p:nvSpPr>
        <p:spPr/>
        <p:txBody>
          <a:bodyPr/>
          <a:lstStyle/>
          <a:p>
            <a:fld id="{415F1194-EA83-40F1-AC55-99FC080D9424}" type="slidenum">
              <a:rPr lang="en-GB" smtClean="0"/>
              <a:t>‹#›</a:t>
            </a:fld>
            <a:endParaRPr lang="en-GB"/>
          </a:p>
        </p:txBody>
      </p:sp>
    </p:spTree>
    <p:extLst>
      <p:ext uri="{BB962C8B-B14F-4D97-AF65-F5344CB8AC3E}">
        <p14:creationId xmlns:p14="http://schemas.microsoft.com/office/powerpoint/2010/main" val="3296304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3CFDF-0CAB-4AB2-B477-FFE5F44C51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F1BD4F0-871F-4BD5-84C0-8A4AF63C6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ED475CC-F3F6-4D90-878B-0184D6B8CF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9137DF-89C3-4303-9BA8-D26510FE7C89}"/>
              </a:ext>
            </a:extLst>
          </p:cNvPr>
          <p:cNvSpPr>
            <a:spLocks noGrp="1"/>
          </p:cNvSpPr>
          <p:nvPr>
            <p:ph type="dt" sz="half" idx="10"/>
          </p:nvPr>
        </p:nvSpPr>
        <p:spPr/>
        <p:txBody>
          <a:bodyPr/>
          <a:lstStyle/>
          <a:p>
            <a:fld id="{4487B54F-E92C-47D3-A5B8-8E44AF6871DE}" type="datetime1">
              <a:rPr lang="en-GB" smtClean="0"/>
              <a:t>12/06/2021</a:t>
            </a:fld>
            <a:endParaRPr lang="en-GB"/>
          </a:p>
        </p:txBody>
      </p:sp>
      <p:sp>
        <p:nvSpPr>
          <p:cNvPr id="6" name="Footer Placeholder 5">
            <a:extLst>
              <a:ext uri="{FF2B5EF4-FFF2-40B4-BE49-F238E27FC236}">
                <a16:creationId xmlns:a16="http://schemas.microsoft.com/office/drawing/2014/main" id="{E23F3D98-A779-4B51-9327-B1EB3CA615F3}"/>
              </a:ext>
            </a:extLst>
          </p:cNvPr>
          <p:cNvSpPr>
            <a:spLocks noGrp="1"/>
          </p:cNvSpPr>
          <p:nvPr>
            <p:ph type="ftr" sz="quarter" idx="11"/>
          </p:nvPr>
        </p:nvSpPr>
        <p:spPr/>
        <p:txBody>
          <a:bodyPr/>
          <a:lstStyle/>
          <a:p>
            <a:r>
              <a:rPr lang="en-GB"/>
              <a:t>Created by Tayo Alebiosu</a:t>
            </a:r>
          </a:p>
        </p:txBody>
      </p:sp>
      <p:sp>
        <p:nvSpPr>
          <p:cNvPr id="7" name="Slide Number Placeholder 6">
            <a:extLst>
              <a:ext uri="{FF2B5EF4-FFF2-40B4-BE49-F238E27FC236}">
                <a16:creationId xmlns:a16="http://schemas.microsoft.com/office/drawing/2014/main" id="{23F7D0CD-58E9-4A80-9049-822CCD0E43D9}"/>
              </a:ext>
            </a:extLst>
          </p:cNvPr>
          <p:cNvSpPr>
            <a:spLocks noGrp="1"/>
          </p:cNvSpPr>
          <p:nvPr>
            <p:ph type="sldNum" sz="quarter" idx="12"/>
          </p:nvPr>
        </p:nvSpPr>
        <p:spPr/>
        <p:txBody>
          <a:bodyPr/>
          <a:lstStyle/>
          <a:p>
            <a:fld id="{415F1194-EA83-40F1-AC55-99FC080D9424}" type="slidenum">
              <a:rPr lang="en-GB" smtClean="0"/>
              <a:t>‹#›</a:t>
            </a:fld>
            <a:endParaRPr lang="en-GB"/>
          </a:p>
        </p:txBody>
      </p:sp>
    </p:spTree>
    <p:extLst>
      <p:ext uri="{BB962C8B-B14F-4D97-AF65-F5344CB8AC3E}">
        <p14:creationId xmlns:p14="http://schemas.microsoft.com/office/powerpoint/2010/main" val="873928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2D8C3F-9886-46BF-B5D5-0EEF871A96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110FA56-40C1-4E56-B8EB-40E1A0E451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ED5AB3A-1A38-42DA-B9FF-B9DEE7AFA3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0AC2D1-A4FC-4905-B9F4-9F0CFE1DC414}" type="datetime1">
              <a:rPr lang="en-GB" smtClean="0"/>
              <a:t>12/06/2021</a:t>
            </a:fld>
            <a:endParaRPr lang="en-GB"/>
          </a:p>
        </p:txBody>
      </p:sp>
      <p:sp>
        <p:nvSpPr>
          <p:cNvPr id="5" name="Footer Placeholder 4">
            <a:extLst>
              <a:ext uri="{FF2B5EF4-FFF2-40B4-BE49-F238E27FC236}">
                <a16:creationId xmlns:a16="http://schemas.microsoft.com/office/drawing/2014/main" id="{8C1610D4-3EC3-4670-9DEA-1BF2AA2359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Created by Tayo Alebiosu</a:t>
            </a:r>
          </a:p>
        </p:txBody>
      </p:sp>
      <p:sp>
        <p:nvSpPr>
          <p:cNvPr id="6" name="Slide Number Placeholder 5">
            <a:extLst>
              <a:ext uri="{FF2B5EF4-FFF2-40B4-BE49-F238E27FC236}">
                <a16:creationId xmlns:a16="http://schemas.microsoft.com/office/drawing/2014/main" id="{CA110581-50B8-49FF-8063-C1156E2C3A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5F1194-EA83-40F1-AC55-99FC080D9424}" type="slidenum">
              <a:rPr lang="en-GB" smtClean="0"/>
              <a:t>‹#›</a:t>
            </a:fld>
            <a:endParaRPr lang="en-GB"/>
          </a:p>
        </p:txBody>
      </p:sp>
    </p:spTree>
    <p:extLst>
      <p:ext uri="{BB962C8B-B14F-4D97-AF65-F5344CB8AC3E}">
        <p14:creationId xmlns:p14="http://schemas.microsoft.com/office/powerpoint/2010/main" val="591232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0E3CAB-54CE-454E-A94D-B5DF7B00962C}" type="datetime1">
              <a:rPr lang="en-GB" smtClean="0"/>
              <a:t>12/06/2021</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Created by Tayo Alebiosu</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39672488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dt="0"/>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researchgate.net/figure/Typical-organizational-chart-for-a-hospital_fig2_251237673"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nhsconfed.org/resources/key-statistics-on-the-nhs" TargetMode="External"/><Relationship Id="rId2" Type="http://schemas.openxmlformats.org/officeDocument/2006/relationships/hyperlink" Target="https://www.yourarticlelibrary.com/organization/organisation-meaning-concept-features-and-advantages/63768"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75313-3B68-4157-8D39-6B9276F5EEA3}"/>
              </a:ext>
            </a:extLst>
          </p:cNvPr>
          <p:cNvSpPr>
            <a:spLocks noGrp="1"/>
          </p:cNvSpPr>
          <p:nvPr>
            <p:ph type="ctrTitle"/>
          </p:nvPr>
        </p:nvSpPr>
        <p:spPr>
          <a:xfrm>
            <a:off x="5811489" y="3279928"/>
            <a:ext cx="6105136" cy="843575"/>
          </a:xfrm>
        </p:spPr>
        <p:txBody>
          <a:bodyPr anchor="b">
            <a:normAutofit/>
          </a:bodyPr>
          <a:lstStyle/>
          <a:p>
            <a:pPr algn="r"/>
            <a:r>
              <a:rPr lang="en-GB" sz="4800" dirty="0"/>
              <a:t>Work Related learning</a:t>
            </a:r>
            <a:endParaRPr lang="en-GB" dirty="0"/>
          </a:p>
        </p:txBody>
      </p:sp>
      <p:sp>
        <p:nvSpPr>
          <p:cNvPr id="3" name="Subtitle 2">
            <a:extLst>
              <a:ext uri="{FF2B5EF4-FFF2-40B4-BE49-F238E27FC236}">
                <a16:creationId xmlns:a16="http://schemas.microsoft.com/office/drawing/2014/main" id="{FE680A78-FBF2-4DAA-9339-8D1A45A724C1}"/>
              </a:ext>
            </a:extLst>
          </p:cNvPr>
          <p:cNvSpPr>
            <a:spLocks noGrp="1"/>
          </p:cNvSpPr>
          <p:nvPr>
            <p:ph type="subTitle" idx="1"/>
          </p:nvPr>
        </p:nvSpPr>
        <p:spPr>
          <a:xfrm>
            <a:off x="5343914" y="4416676"/>
            <a:ext cx="6288199" cy="646785"/>
          </a:xfrm>
        </p:spPr>
        <p:txBody>
          <a:bodyPr>
            <a:normAutofit/>
          </a:bodyPr>
          <a:lstStyle/>
          <a:p>
            <a:r>
              <a:rPr lang="en-GB" b="1" dirty="0"/>
              <a:t>Week 7-</a:t>
            </a:r>
          </a:p>
        </p:txBody>
      </p:sp>
      <p:pic>
        <p:nvPicPr>
          <p:cNvPr id="1026" name="Picture 2" descr="work-related-learning">
            <a:extLst>
              <a:ext uri="{FF2B5EF4-FFF2-40B4-BE49-F238E27FC236}">
                <a16:creationId xmlns:a16="http://schemas.microsoft.com/office/drawing/2014/main" id="{49EFD1B5-9AFC-4BD5-9F9F-F832C67D87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73" r="1" b="1"/>
          <a:stretch/>
        </p:blipFill>
        <p:spPr bwMode="auto">
          <a:xfrm>
            <a:off x="-9136" y="0"/>
            <a:ext cx="6105136" cy="6240777"/>
          </a:xfrm>
          <a:custGeom>
            <a:avLst/>
            <a:gdLst/>
            <a:ahLst/>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a:noFill/>
          <a:extLst>
            <a:ext uri="{909E8E84-426E-40DD-AFC4-6F175D3DCCD1}">
              <a14:hiddenFill xmlns:a14="http://schemas.microsoft.com/office/drawing/2010/main">
                <a:solidFill>
                  <a:srgbClr val="FFFFFF"/>
                </a:solidFill>
              </a14:hiddenFill>
            </a:ext>
          </a:extLst>
        </p:spPr>
      </p:pic>
      <p:pic>
        <p:nvPicPr>
          <p:cNvPr id="20" name="Picture 3" descr="Orange and blue gradient colored smoke">
            <a:extLst>
              <a:ext uri="{FF2B5EF4-FFF2-40B4-BE49-F238E27FC236}">
                <a16:creationId xmlns:a16="http://schemas.microsoft.com/office/drawing/2014/main" id="{0D7D1D5D-51E1-49EA-8342-56B31679B925}"/>
              </a:ext>
            </a:extLst>
          </p:cNvPr>
          <p:cNvPicPr>
            <a:picLocks noChangeAspect="1"/>
          </p:cNvPicPr>
          <p:nvPr/>
        </p:nvPicPr>
        <p:blipFill rotWithShape="1">
          <a:blip r:embed="rId3"/>
          <a:srcRect l="11239" r="7197"/>
          <a:stretch/>
        </p:blipFill>
        <p:spPr>
          <a:xfrm>
            <a:off x="6355499" y="272334"/>
            <a:ext cx="5644243" cy="2710018"/>
          </a:xfrm>
          <a:custGeom>
            <a:avLst/>
            <a:gdLst/>
            <a:ahLst/>
            <a:cxnLst/>
            <a:rect l="l" t="t" r="r" b="b"/>
            <a:pathLst>
              <a:path w="4569568" h="3877363">
                <a:moveTo>
                  <a:pt x="3843224" y="17"/>
                </a:moveTo>
                <a:cubicBezTo>
                  <a:pt x="3853657" y="-269"/>
                  <a:pt x="3863732" y="3160"/>
                  <a:pt x="3872078" y="16745"/>
                </a:cubicBezTo>
                <a:cubicBezTo>
                  <a:pt x="3827725" y="52547"/>
                  <a:pt x="3771210" y="39089"/>
                  <a:pt x="3711358" y="79463"/>
                </a:cubicBezTo>
                <a:cubicBezTo>
                  <a:pt x="3808648" y="66766"/>
                  <a:pt x="3885671" y="56609"/>
                  <a:pt x="3962692" y="46454"/>
                </a:cubicBezTo>
                <a:cubicBezTo>
                  <a:pt x="3964124" y="53563"/>
                  <a:pt x="3965554" y="60673"/>
                  <a:pt x="3966984" y="67782"/>
                </a:cubicBezTo>
                <a:cubicBezTo>
                  <a:pt x="3868502" y="82763"/>
                  <a:pt x="3777410" y="121359"/>
                  <a:pt x="3681550" y="148529"/>
                </a:cubicBezTo>
                <a:cubicBezTo>
                  <a:pt x="3690374" y="165289"/>
                  <a:pt x="3699196" y="161987"/>
                  <a:pt x="3707066" y="160972"/>
                </a:cubicBezTo>
                <a:cubicBezTo>
                  <a:pt x="3758334" y="154369"/>
                  <a:pt x="3809602" y="147768"/>
                  <a:pt x="3858724" y="129739"/>
                </a:cubicBezTo>
                <a:cubicBezTo>
                  <a:pt x="3869693" y="125675"/>
                  <a:pt x="3883047" y="125675"/>
                  <a:pt x="3889247" y="137864"/>
                </a:cubicBezTo>
                <a:cubicBezTo>
                  <a:pt x="3898070" y="155131"/>
                  <a:pt x="3885433" y="166304"/>
                  <a:pt x="3874225" y="175697"/>
                </a:cubicBezTo>
                <a:cubicBezTo>
                  <a:pt x="3854670" y="191949"/>
                  <a:pt x="3831064" y="187379"/>
                  <a:pt x="3808410" y="190425"/>
                </a:cubicBezTo>
                <a:cubicBezTo>
                  <a:pt x="3748081" y="198297"/>
                  <a:pt x="3719226" y="222927"/>
                  <a:pt x="3705872" y="279299"/>
                </a:cubicBezTo>
                <a:cubicBezTo>
                  <a:pt x="3758811" y="256445"/>
                  <a:pt x="3809842" y="284631"/>
                  <a:pt x="3861109" y="268633"/>
                </a:cubicBezTo>
                <a:cubicBezTo>
                  <a:pt x="3874463" y="264571"/>
                  <a:pt x="3895685" y="270664"/>
                  <a:pt x="3888532" y="290216"/>
                </a:cubicBezTo>
                <a:cubicBezTo>
                  <a:pt x="3881854" y="308499"/>
                  <a:pt x="3859678" y="321702"/>
                  <a:pt x="3899025" y="318148"/>
                </a:cubicBezTo>
                <a:cubicBezTo>
                  <a:pt x="3927162" y="315608"/>
                  <a:pt x="3982246" y="336176"/>
                  <a:pt x="3959116" y="341254"/>
                </a:cubicBezTo>
                <a:cubicBezTo>
                  <a:pt x="3930024" y="347603"/>
                  <a:pt x="3901646" y="356744"/>
                  <a:pt x="3864685" y="367154"/>
                </a:cubicBezTo>
                <a:cubicBezTo>
                  <a:pt x="3905463" y="384166"/>
                  <a:pt x="3934793" y="380611"/>
                  <a:pt x="3965554" y="367154"/>
                </a:cubicBezTo>
                <a:cubicBezTo>
                  <a:pt x="4002753" y="350903"/>
                  <a:pt x="4051161" y="331098"/>
                  <a:pt x="4081445" y="349381"/>
                </a:cubicBezTo>
                <a:cubicBezTo>
                  <a:pt x="4126752" y="376803"/>
                  <a:pt x="4164428" y="359536"/>
                  <a:pt x="4204966" y="354966"/>
                </a:cubicBezTo>
                <a:cubicBezTo>
                  <a:pt x="4287472" y="345570"/>
                  <a:pt x="4369264" y="329827"/>
                  <a:pt x="4452008" y="322211"/>
                </a:cubicBezTo>
                <a:cubicBezTo>
                  <a:pt x="4485154" y="319164"/>
                  <a:pt x="4520922" y="304691"/>
                  <a:pt x="4569568" y="324495"/>
                </a:cubicBezTo>
                <a:cubicBezTo>
                  <a:pt x="4349232" y="425810"/>
                  <a:pt x="4112683" y="419463"/>
                  <a:pt x="3915955" y="544899"/>
                </a:cubicBezTo>
                <a:cubicBezTo>
                  <a:pt x="3924301" y="556833"/>
                  <a:pt x="3966745" y="590858"/>
                  <a:pt x="3949339" y="593397"/>
                </a:cubicBezTo>
                <a:cubicBezTo>
                  <a:pt x="3900455" y="600761"/>
                  <a:pt x="3857056" y="625645"/>
                  <a:pt x="3812464" y="646212"/>
                </a:cubicBezTo>
                <a:cubicBezTo>
                  <a:pt x="3793148" y="655100"/>
                  <a:pt x="3769780" y="666781"/>
                  <a:pt x="3778841" y="698520"/>
                </a:cubicBezTo>
                <a:cubicBezTo>
                  <a:pt x="3795295" y="707407"/>
                  <a:pt x="3807456" y="694965"/>
                  <a:pt x="3821047" y="693950"/>
                </a:cubicBezTo>
                <a:cubicBezTo>
                  <a:pt x="3834878" y="692935"/>
                  <a:pt x="3865879" y="699535"/>
                  <a:pt x="3857293" y="703852"/>
                </a:cubicBezTo>
                <a:cubicBezTo>
                  <a:pt x="3818186" y="723405"/>
                  <a:pt x="3888532" y="770380"/>
                  <a:pt x="3842271" y="770380"/>
                </a:cubicBezTo>
                <a:cubicBezTo>
                  <a:pt x="3764772" y="770633"/>
                  <a:pt x="3723519" y="853919"/>
                  <a:pt x="3648882" y="856205"/>
                </a:cubicBezTo>
                <a:cubicBezTo>
                  <a:pt x="3636960" y="856458"/>
                  <a:pt x="3631236" y="871185"/>
                  <a:pt x="3631474" y="884136"/>
                </a:cubicBezTo>
                <a:cubicBezTo>
                  <a:pt x="3631474" y="899626"/>
                  <a:pt x="3642444" y="902418"/>
                  <a:pt x="3654605" y="903942"/>
                </a:cubicBezTo>
                <a:cubicBezTo>
                  <a:pt x="3673205" y="906226"/>
                  <a:pt x="3692520" y="884136"/>
                  <a:pt x="3717081" y="914098"/>
                </a:cubicBezTo>
                <a:cubicBezTo>
                  <a:pt x="3672966" y="931618"/>
                  <a:pt x="3628852" y="949140"/>
                  <a:pt x="3629568" y="1009319"/>
                </a:cubicBezTo>
                <a:cubicBezTo>
                  <a:pt x="3629805" y="1025569"/>
                  <a:pt x="3611444" y="1031663"/>
                  <a:pt x="3597613" y="1035726"/>
                </a:cubicBezTo>
                <a:cubicBezTo>
                  <a:pt x="3574721" y="1042329"/>
                  <a:pt x="3555408" y="1054009"/>
                  <a:pt x="3543006" y="1076608"/>
                </a:cubicBezTo>
                <a:cubicBezTo>
                  <a:pt x="3543246" y="1080925"/>
                  <a:pt x="3543484" y="1085495"/>
                  <a:pt x="3542052" y="1089050"/>
                </a:cubicBezTo>
                <a:cubicBezTo>
                  <a:pt x="3546106" y="1143642"/>
                  <a:pt x="3579490" y="1142118"/>
                  <a:pt x="3616451" y="1132978"/>
                </a:cubicBezTo>
                <a:cubicBezTo>
                  <a:pt x="3660566" y="1121805"/>
                  <a:pt x="3704204" y="1101491"/>
                  <a:pt x="3750703" y="1121043"/>
                </a:cubicBezTo>
                <a:cubicBezTo>
                  <a:pt x="3685126" y="1147197"/>
                  <a:pt x="3613828" y="1149228"/>
                  <a:pt x="3552307" y="1186555"/>
                </a:cubicBezTo>
                <a:cubicBezTo>
                  <a:pt x="3777410" y="1193411"/>
                  <a:pt x="3976284" y="1075591"/>
                  <a:pt x="4194473" y="1030395"/>
                </a:cubicBezTo>
                <a:cubicBezTo>
                  <a:pt x="4187082" y="1060610"/>
                  <a:pt x="4169436" y="1066704"/>
                  <a:pt x="4153459" y="1071275"/>
                </a:cubicBezTo>
                <a:cubicBezTo>
                  <a:pt x="4072860" y="1094129"/>
                  <a:pt x="4002278" y="1139581"/>
                  <a:pt x="3928831" y="1178936"/>
                </a:cubicBezTo>
                <a:cubicBezTo>
                  <a:pt x="3898548" y="1195188"/>
                  <a:pt x="3876608" y="1211440"/>
                  <a:pt x="3865164" y="1246481"/>
                </a:cubicBezTo>
                <a:cubicBezTo>
                  <a:pt x="3854908" y="1278221"/>
                  <a:pt x="3835117" y="1292948"/>
                  <a:pt x="3798395" y="1283806"/>
                </a:cubicBezTo>
                <a:cubicBezTo>
                  <a:pt x="3768588" y="1276188"/>
                  <a:pt x="3735920" y="1280251"/>
                  <a:pt x="3704681" y="1283045"/>
                </a:cubicBezTo>
                <a:cubicBezTo>
                  <a:pt x="3668674" y="1286092"/>
                  <a:pt x="3628374" y="1321895"/>
                  <a:pt x="3638151" y="1340431"/>
                </a:cubicBezTo>
                <a:cubicBezTo>
                  <a:pt x="3654843" y="1371917"/>
                  <a:pt x="3682743" y="1356174"/>
                  <a:pt x="3707542" y="1352619"/>
                </a:cubicBezTo>
                <a:cubicBezTo>
                  <a:pt x="3735681" y="1348303"/>
                  <a:pt x="3787902" y="1339415"/>
                  <a:pt x="3788856" y="1343224"/>
                </a:cubicBezTo>
                <a:cubicBezTo>
                  <a:pt x="3807219" y="1422193"/>
                  <a:pt x="3936463" y="1353382"/>
                  <a:pt x="3964363" y="1346270"/>
                </a:cubicBezTo>
                <a:cubicBezTo>
                  <a:pt x="3999176" y="1337384"/>
                  <a:pt x="4031845" y="1353635"/>
                  <a:pt x="4064991" y="1357443"/>
                </a:cubicBezTo>
                <a:cubicBezTo>
                  <a:pt x="4094560" y="1360998"/>
                  <a:pt x="4261720" y="1371917"/>
                  <a:pt x="4296295" y="1338398"/>
                </a:cubicBezTo>
                <a:cubicBezTo>
                  <a:pt x="4301064" y="1364552"/>
                  <a:pt x="4291050" y="1375217"/>
                  <a:pt x="4282702" y="1387152"/>
                </a:cubicBezTo>
                <a:cubicBezTo>
                  <a:pt x="4271019" y="1404164"/>
                  <a:pt x="4269110" y="1416099"/>
                  <a:pt x="4291288" y="1429556"/>
                </a:cubicBezTo>
                <a:cubicBezTo>
                  <a:pt x="4354480" y="1468154"/>
                  <a:pt x="4353524" y="1469422"/>
                  <a:pt x="4294626" y="1521730"/>
                </a:cubicBezTo>
                <a:cubicBezTo>
                  <a:pt x="4291763" y="1524015"/>
                  <a:pt x="4292957" y="1531633"/>
                  <a:pt x="4292480" y="1536712"/>
                </a:cubicBezTo>
                <a:cubicBezTo>
                  <a:pt x="4307980" y="1544836"/>
                  <a:pt x="4326102" y="1524523"/>
                  <a:pt x="4344224" y="1546361"/>
                </a:cubicBezTo>
                <a:cubicBezTo>
                  <a:pt x="4265296" y="1642341"/>
                  <a:pt x="4144874" y="1665955"/>
                  <a:pt x="4035898" y="1738070"/>
                </a:cubicBezTo>
                <a:cubicBezTo>
                  <a:pt x="4124128" y="1761938"/>
                  <a:pt x="4177066" y="1678652"/>
                  <a:pt x="4241926" y="1689317"/>
                </a:cubicBezTo>
                <a:cubicBezTo>
                  <a:pt x="4274357" y="1715471"/>
                  <a:pt x="4178020" y="1757368"/>
                  <a:pt x="4269826" y="1769810"/>
                </a:cubicBezTo>
                <a:cubicBezTo>
                  <a:pt x="4230002" y="1792663"/>
                  <a:pt x="4200434" y="1815006"/>
                  <a:pt x="4173012" y="1841415"/>
                </a:cubicBezTo>
                <a:cubicBezTo>
                  <a:pt x="4124128" y="1888644"/>
                  <a:pt x="4114590" y="1919623"/>
                  <a:pt x="4137244" y="1983103"/>
                </a:cubicBezTo>
                <a:cubicBezTo>
                  <a:pt x="4152029" y="2024746"/>
                  <a:pt x="4173728" y="2063089"/>
                  <a:pt x="4154652" y="2112602"/>
                </a:cubicBezTo>
                <a:cubicBezTo>
                  <a:pt x="4141298" y="2146628"/>
                  <a:pt x="4146544" y="2168972"/>
                  <a:pt x="4196142" y="2153737"/>
                </a:cubicBezTo>
                <a:cubicBezTo>
                  <a:pt x="4249557" y="2137485"/>
                  <a:pt x="4269587" y="2167956"/>
                  <a:pt x="4256234" y="2227627"/>
                </a:cubicBezTo>
                <a:cubicBezTo>
                  <a:pt x="4247650" y="2265970"/>
                  <a:pt x="4256712" y="2277649"/>
                  <a:pt x="4293433" y="2273333"/>
                </a:cubicBezTo>
                <a:cubicBezTo>
                  <a:pt x="4333972" y="2268509"/>
                  <a:pt x="4372602" y="2243370"/>
                  <a:pt x="4422678" y="2255559"/>
                </a:cubicBezTo>
                <a:cubicBezTo>
                  <a:pt x="4382618" y="2325134"/>
                  <a:pt x="4297010" y="2305328"/>
                  <a:pt x="4250272" y="2371602"/>
                </a:cubicBezTo>
                <a:cubicBezTo>
                  <a:pt x="4306072" y="2371854"/>
                  <a:pt x="4348756" y="2371602"/>
                  <a:pt x="4390009" y="2357127"/>
                </a:cubicBezTo>
                <a:cubicBezTo>
                  <a:pt x="4407179" y="2351286"/>
                  <a:pt x="4426018" y="2345194"/>
                  <a:pt x="4435554" y="2365252"/>
                </a:cubicBezTo>
                <a:cubicBezTo>
                  <a:pt x="4446762" y="2389375"/>
                  <a:pt x="4423632" y="2398516"/>
                  <a:pt x="4409562" y="2402832"/>
                </a:cubicBezTo>
                <a:cubicBezTo>
                  <a:pt x="4369978" y="2415021"/>
                  <a:pt x="4339695" y="2443968"/>
                  <a:pt x="4307026" y="2466566"/>
                </a:cubicBezTo>
                <a:cubicBezTo>
                  <a:pt x="4235250" y="2516082"/>
                  <a:pt x="4156558" y="2557470"/>
                  <a:pt x="4095751" y="2639233"/>
                </a:cubicBezTo>
                <a:cubicBezTo>
                  <a:pt x="4172297" y="2618411"/>
                  <a:pt x="4229288" y="2569913"/>
                  <a:pt x="4300350" y="2560010"/>
                </a:cubicBezTo>
                <a:cubicBezTo>
                  <a:pt x="4238826" y="2634409"/>
                  <a:pt x="4159659" y="2683415"/>
                  <a:pt x="4084784" y="2737500"/>
                </a:cubicBezTo>
                <a:cubicBezTo>
                  <a:pt x="4063322" y="2752735"/>
                  <a:pt x="4041622" y="2763146"/>
                  <a:pt x="4036853" y="2796409"/>
                </a:cubicBezTo>
                <a:cubicBezTo>
                  <a:pt x="4027552" y="2860905"/>
                  <a:pt x="3999653" y="2914228"/>
                  <a:pt x="3940039" y="2942666"/>
                </a:cubicBezTo>
                <a:cubicBezTo>
                  <a:pt x="3939562" y="2942922"/>
                  <a:pt x="3942900" y="2952571"/>
                  <a:pt x="3944808" y="2959171"/>
                </a:cubicBezTo>
                <a:cubicBezTo>
                  <a:pt x="3981292" y="2961204"/>
                  <a:pt x="4010145" y="2923115"/>
                  <a:pt x="4056645" y="2935557"/>
                </a:cubicBezTo>
                <a:cubicBezTo>
                  <a:pt x="4012052" y="2987356"/>
                  <a:pt x="3974853" y="3033825"/>
                  <a:pt x="3911662" y="3058455"/>
                </a:cubicBezTo>
                <a:cubicBezTo>
                  <a:pt x="3861109" y="3078006"/>
                  <a:pt x="3798633" y="3089433"/>
                  <a:pt x="3761910" y="3152912"/>
                </a:cubicBezTo>
                <a:cubicBezTo>
                  <a:pt x="3804594" y="3165356"/>
                  <a:pt x="3836310" y="3149613"/>
                  <a:pt x="3868264" y="3138440"/>
                </a:cubicBezTo>
                <a:cubicBezTo>
                  <a:pt x="3917147" y="3121173"/>
                  <a:pt x="3965554" y="3101622"/>
                  <a:pt x="4014438" y="3084354"/>
                </a:cubicBezTo>
                <a:cubicBezTo>
                  <a:pt x="4033038" y="3077753"/>
                  <a:pt x="4053307" y="3073181"/>
                  <a:pt x="4065229" y="3104668"/>
                </a:cubicBezTo>
                <a:cubicBezTo>
                  <a:pt x="4002991" y="3111271"/>
                  <a:pt x="3965792" y="3153929"/>
                  <a:pt x="3926686" y="3194048"/>
                </a:cubicBezTo>
                <a:cubicBezTo>
                  <a:pt x="3904746" y="3216647"/>
                  <a:pt x="3886862" y="3246864"/>
                  <a:pt x="3847279" y="3235438"/>
                </a:cubicBezTo>
                <a:cubicBezTo>
                  <a:pt x="3826532" y="3229344"/>
                  <a:pt x="3813418" y="3246355"/>
                  <a:pt x="3815565" y="3267177"/>
                </a:cubicBezTo>
                <a:cubicBezTo>
                  <a:pt x="3823433" y="3340561"/>
                  <a:pt x="3775026" y="3366206"/>
                  <a:pt x="3724950" y="3380425"/>
                </a:cubicBezTo>
                <a:cubicBezTo>
                  <a:pt x="3630043" y="3407087"/>
                  <a:pt x="3551113" y="3469805"/>
                  <a:pt x="3458831" y="3504084"/>
                </a:cubicBezTo>
                <a:cubicBezTo>
                  <a:pt x="3369170" y="3537348"/>
                  <a:pt x="3299779" y="3616317"/>
                  <a:pt x="3209882" y="3657707"/>
                </a:cubicBezTo>
                <a:cubicBezTo>
                  <a:pt x="3144781" y="3687670"/>
                  <a:pt x="3082544" y="3726265"/>
                  <a:pt x="3015536" y="3753434"/>
                </a:cubicBezTo>
                <a:cubicBezTo>
                  <a:pt x="2856963" y="3817676"/>
                  <a:pt x="2695288" y="3869222"/>
                  <a:pt x="2524314" y="3876585"/>
                </a:cubicBezTo>
                <a:cubicBezTo>
                  <a:pt x="2383147" y="3882426"/>
                  <a:pt x="1158667" y="3876841"/>
                  <a:pt x="661243" y="3041189"/>
                </a:cubicBezTo>
                <a:cubicBezTo>
                  <a:pt x="651705" y="3037125"/>
                  <a:pt x="640975" y="3026461"/>
                  <a:pt x="637637" y="3016303"/>
                </a:cubicBezTo>
                <a:cubicBezTo>
                  <a:pt x="621659" y="2968820"/>
                  <a:pt x="582552" y="2948253"/>
                  <a:pt x="547261" y="2922608"/>
                </a:cubicBezTo>
                <a:cubicBezTo>
                  <a:pt x="516261" y="2900009"/>
                  <a:pt x="483353" y="2876394"/>
                  <a:pt x="470476" y="2838305"/>
                </a:cubicBezTo>
                <a:cubicBezTo>
                  <a:pt x="453546" y="2787522"/>
                  <a:pt x="501714" y="2829165"/>
                  <a:pt x="510538" y="2809867"/>
                </a:cubicBezTo>
                <a:cubicBezTo>
                  <a:pt x="492177" y="2783460"/>
                  <a:pt x="463799" y="2759336"/>
                  <a:pt x="456407" y="2729374"/>
                </a:cubicBezTo>
                <a:cubicBezTo>
                  <a:pt x="429463" y="2621204"/>
                  <a:pt x="371278" y="2542489"/>
                  <a:pt x="284241" y="2481294"/>
                </a:cubicBezTo>
                <a:cubicBezTo>
                  <a:pt x="259203" y="2463774"/>
                  <a:pt x="242750" y="2431779"/>
                  <a:pt x="208651" y="2426702"/>
                </a:cubicBezTo>
                <a:cubicBezTo>
                  <a:pt x="132821" y="2415529"/>
                  <a:pt x="156667" y="2328180"/>
                  <a:pt x="116605" y="2289331"/>
                </a:cubicBezTo>
                <a:cubicBezTo>
                  <a:pt x="108974" y="2281966"/>
                  <a:pt x="102060" y="2267494"/>
                  <a:pt x="103490" y="2257592"/>
                </a:cubicBezTo>
                <a:cubicBezTo>
                  <a:pt x="105635" y="2243370"/>
                  <a:pt x="114698" y="2229913"/>
                  <a:pt x="122328" y="2217216"/>
                </a:cubicBezTo>
                <a:cubicBezTo>
                  <a:pt x="130198" y="2204521"/>
                  <a:pt x="142119" y="2193348"/>
                  <a:pt x="136397" y="2176590"/>
                </a:cubicBezTo>
                <a:cubicBezTo>
                  <a:pt x="134014" y="2169734"/>
                  <a:pt x="135681" y="2145866"/>
                  <a:pt x="118036" y="2164655"/>
                </a:cubicBezTo>
                <a:cubicBezTo>
                  <a:pt x="69629" y="2216201"/>
                  <a:pt x="41491" y="2167450"/>
                  <a:pt x="0" y="2144088"/>
                </a:cubicBezTo>
                <a:cubicBezTo>
                  <a:pt x="33383" y="2119965"/>
                  <a:pt x="63429" y="2102953"/>
                  <a:pt x="68437" y="2066897"/>
                </a:cubicBezTo>
                <a:cubicBezTo>
                  <a:pt x="78690" y="1992498"/>
                  <a:pt x="122565" y="1958473"/>
                  <a:pt x="189096" y="1951871"/>
                </a:cubicBezTo>
                <a:cubicBezTo>
                  <a:pt x="164535" y="1880012"/>
                  <a:pt x="164535" y="1880012"/>
                  <a:pt x="243942" y="1870107"/>
                </a:cubicBezTo>
                <a:cubicBezTo>
                  <a:pt x="213419" y="1824403"/>
                  <a:pt x="213419" y="1812722"/>
                  <a:pt x="250381" y="1796979"/>
                </a:cubicBezTo>
                <a:cubicBezTo>
                  <a:pt x="285911" y="1781998"/>
                  <a:pt x="325255" y="1776919"/>
                  <a:pt x="358164" y="1753813"/>
                </a:cubicBezTo>
                <a:cubicBezTo>
                  <a:pt x="327879" y="1695412"/>
                  <a:pt x="319295" y="1627615"/>
                  <a:pt x="256819" y="1599175"/>
                </a:cubicBezTo>
                <a:cubicBezTo>
                  <a:pt x="247042" y="1594859"/>
                  <a:pt x="240366" y="1577338"/>
                  <a:pt x="246564" y="1567182"/>
                </a:cubicBezTo>
                <a:cubicBezTo>
                  <a:pt x="269218" y="1530364"/>
                  <a:pt x="236788" y="1460535"/>
                  <a:pt x="307371" y="1452664"/>
                </a:cubicBezTo>
                <a:cubicBezTo>
                  <a:pt x="316195" y="1451902"/>
                  <a:pt x="324303" y="1444284"/>
                  <a:pt x="317387" y="1434381"/>
                </a:cubicBezTo>
                <a:cubicBezTo>
                  <a:pt x="293540" y="1399848"/>
                  <a:pt x="322394" y="1402133"/>
                  <a:pt x="339801" y="1397816"/>
                </a:cubicBezTo>
                <a:cubicBezTo>
                  <a:pt x="360787" y="1392485"/>
                  <a:pt x="384632" y="1407720"/>
                  <a:pt x="404186" y="1388929"/>
                </a:cubicBezTo>
                <a:cubicBezTo>
                  <a:pt x="399654" y="1369123"/>
                  <a:pt x="382725" y="1369377"/>
                  <a:pt x="370802" y="1363030"/>
                </a:cubicBezTo>
                <a:cubicBezTo>
                  <a:pt x="335987" y="1344747"/>
                  <a:pt x="307609" y="1322911"/>
                  <a:pt x="305940" y="1275427"/>
                </a:cubicBezTo>
                <a:cubicBezTo>
                  <a:pt x="304749" y="1237085"/>
                  <a:pt x="300933" y="1203314"/>
                  <a:pt x="349102" y="1191633"/>
                </a:cubicBezTo>
                <a:cubicBezTo>
                  <a:pt x="369132" y="1186808"/>
                  <a:pt x="363408" y="1159132"/>
                  <a:pt x="351962" y="1145419"/>
                </a:cubicBezTo>
                <a:cubicBezTo>
                  <a:pt x="331455" y="1121043"/>
                  <a:pt x="314526" y="1088542"/>
                  <a:pt x="279233" y="1086257"/>
                </a:cubicBezTo>
                <a:cubicBezTo>
                  <a:pt x="257772" y="1084734"/>
                  <a:pt x="241318" y="1074575"/>
                  <a:pt x="224388" y="1062896"/>
                </a:cubicBezTo>
                <a:cubicBezTo>
                  <a:pt x="212228" y="1054515"/>
                  <a:pt x="197681" y="1047406"/>
                  <a:pt x="199111" y="1029379"/>
                </a:cubicBezTo>
                <a:cubicBezTo>
                  <a:pt x="200542" y="1012112"/>
                  <a:pt x="214610" y="1005002"/>
                  <a:pt x="228919" y="1001447"/>
                </a:cubicBezTo>
                <a:cubicBezTo>
                  <a:pt x="276611" y="990021"/>
                  <a:pt x="321440" y="973262"/>
                  <a:pt x="361264" y="934920"/>
                </a:cubicBezTo>
                <a:cubicBezTo>
                  <a:pt x="334794" y="914607"/>
                  <a:pt x="309518" y="899879"/>
                  <a:pt x="289964" y="879311"/>
                </a:cubicBezTo>
                <a:cubicBezTo>
                  <a:pt x="242750" y="829544"/>
                  <a:pt x="642644" y="672875"/>
                  <a:pt x="662674" y="617012"/>
                </a:cubicBezTo>
                <a:cubicBezTo>
                  <a:pt x="668873" y="599745"/>
                  <a:pt x="690096" y="581971"/>
                  <a:pt x="707744" y="576892"/>
                </a:cubicBezTo>
                <a:cubicBezTo>
                  <a:pt x="790487" y="553024"/>
                  <a:pt x="862262" y="499446"/>
                  <a:pt x="946915" y="479640"/>
                </a:cubicBezTo>
                <a:cubicBezTo>
                  <a:pt x="1026799" y="460851"/>
                  <a:pt x="1105490" y="435712"/>
                  <a:pt x="1193003" y="410829"/>
                </a:cubicBezTo>
                <a:cubicBezTo>
                  <a:pt x="1139351" y="348364"/>
                  <a:pt x="1044206" y="355728"/>
                  <a:pt x="1022030" y="265586"/>
                </a:cubicBezTo>
                <a:cubicBezTo>
                  <a:pt x="1108590" y="242225"/>
                  <a:pt x="1199679" y="268888"/>
                  <a:pt x="1283141" y="231814"/>
                </a:cubicBezTo>
                <a:cubicBezTo>
                  <a:pt x="1290295" y="228514"/>
                  <a:pt x="1300072" y="231814"/>
                  <a:pt x="1308655" y="232831"/>
                </a:cubicBezTo>
                <a:cubicBezTo>
                  <a:pt x="1480584" y="252636"/>
                  <a:pt x="1651797" y="235371"/>
                  <a:pt x="1821341" y="210485"/>
                </a:cubicBezTo>
                <a:cubicBezTo>
                  <a:pt x="2065522" y="174938"/>
                  <a:pt x="2310657" y="152338"/>
                  <a:pt x="2556268" y="136340"/>
                </a:cubicBezTo>
                <a:cubicBezTo>
                  <a:pt x="2759196" y="123136"/>
                  <a:pt x="2962599" y="117297"/>
                  <a:pt x="3164574" y="91905"/>
                </a:cubicBezTo>
                <a:cubicBezTo>
                  <a:pt x="3380616" y="64736"/>
                  <a:pt x="3596420" y="34011"/>
                  <a:pt x="3812226" y="5572"/>
                </a:cubicBezTo>
                <a:cubicBezTo>
                  <a:pt x="3822002" y="4301"/>
                  <a:pt x="3832792" y="302"/>
                  <a:pt x="3843224" y="17"/>
                </a:cubicBezTo>
                <a:close/>
              </a:path>
            </a:pathLst>
          </a:custGeom>
        </p:spPr>
      </p:pic>
      <p:sp>
        <p:nvSpPr>
          <p:cNvPr id="4" name="Footer Placeholder 3">
            <a:extLst>
              <a:ext uri="{FF2B5EF4-FFF2-40B4-BE49-F238E27FC236}">
                <a16:creationId xmlns:a16="http://schemas.microsoft.com/office/drawing/2014/main" id="{E6D11642-B8C2-43E9-8A6C-EC18325E625C}"/>
              </a:ext>
            </a:extLst>
          </p:cNvPr>
          <p:cNvSpPr>
            <a:spLocks noGrp="1"/>
          </p:cNvSpPr>
          <p:nvPr>
            <p:ph type="ftr" sz="quarter" idx="11"/>
          </p:nvPr>
        </p:nvSpPr>
        <p:spPr/>
        <p:txBody>
          <a:bodyPr/>
          <a:lstStyle/>
          <a:p>
            <a:r>
              <a:rPr lang="en-GB"/>
              <a:t>Created by Tayo Alebiosu</a:t>
            </a:r>
          </a:p>
        </p:txBody>
      </p:sp>
      <p:sp>
        <p:nvSpPr>
          <p:cNvPr id="8" name="TextBox 7">
            <a:extLst>
              <a:ext uri="{FF2B5EF4-FFF2-40B4-BE49-F238E27FC236}">
                <a16:creationId xmlns:a16="http://schemas.microsoft.com/office/drawing/2014/main" id="{74BC54EC-E980-4CA6-8A0E-EEB026246906}"/>
              </a:ext>
            </a:extLst>
          </p:cNvPr>
          <p:cNvSpPr txBox="1"/>
          <p:nvPr/>
        </p:nvSpPr>
        <p:spPr>
          <a:xfrm>
            <a:off x="5009322" y="5063461"/>
            <a:ext cx="6907303" cy="843575"/>
          </a:xfrm>
          <a:prstGeom prst="rect">
            <a:avLst/>
          </a:prstGeom>
          <a:noFill/>
        </p:spPr>
        <p:txBody>
          <a:bodyPr wrap="square">
            <a:spAutoFit/>
          </a:bodyPr>
          <a:lstStyle/>
          <a:p>
            <a:r>
              <a:rPr lang="en-GB" sz="2400" b="1" dirty="0">
                <a:effectLst/>
                <a:latin typeface="Calibri" panose="020F0502020204030204" pitchFamily="34" charset="0"/>
                <a:ea typeface="Calibri" panose="020F0502020204030204" pitchFamily="34" charset="0"/>
                <a:cs typeface="Times New Roman" panose="02020603050405020304" pitchFamily="18" charset="0"/>
              </a:rPr>
              <a:t>LO3- </a:t>
            </a:r>
            <a:r>
              <a:rPr lang="en-GB" sz="2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Examine the structure, culture and function of an organisation</a:t>
            </a:r>
            <a:endParaRPr lang="en-GB" sz="2400" dirty="0"/>
          </a:p>
        </p:txBody>
      </p:sp>
    </p:spTree>
    <p:extLst>
      <p:ext uri="{BB962C8B-B14F-4D97-AF65-F5344CB8AC3E}">
        <p14:creationId xmlns:p14="http://schemas.microsoft.com/office/powerpoint/2010/main" val="184376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Metallic spheres connected in mesh">
            <a:extLst>
              <a:ext uri="{FF2B5EF4-FFF2-40B4-BE49-F238E27FC236}">
                <a16:creationId xmlns:a16="http://schemas.microsoft.com/office/drawing/2014/main" id="{6CC6888F-8851-44B5-850E-73B721FBCA0E}"/>
              </a:ext>
            </a:extLst>
          </p:cNvPr>
          <p:cNvPicPr>
            <a:picLocks noChangeAspect="1"/>
          </p:cNvPicPr>
          <p:nvPr/>
        </p:nvPicPr>
        <p:blipFill rotWithShape="1">
          <a:blip r:embed="rId2"/>
          <a:srcRect l="16656" r="19110" b="2"/>
          <a:stretch/>
        </p:blipFill>
        <p:spPr>
          <a:xfrm>
            <a:off x="2" y="-2"/>
            <a:ext cx="5441859" cy="5654940"/>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
        <p:nvSpPr>
          <p:cNvPr id="3" name="Content Placeholder 2">
            <a:extLst>
              <a:ext uri="{FF2B5EF4-FFF2-40B4-BE49-F238E27FC236}">
                <a16:creationId xmlns:a16="http://schemas.microsoft.com/office/drawing/2014/main" id="{85CA6C4C-1C4E-41CC-8DD0-30449A22B6B5}"/>
              </a:ext>
            </a:extLst>
          </p:cNvPr>
          <p:cNvSpPr>
            <a:spLocks noGrp="1"/>
          </p:cNvSpPr>
          <p:nvPr>
            <p:ph idx="1"/>
          </p:nvPr>
        </p:nvSpPr>
        <p:spPr>
          <a:xfrm>
            <a:off x="6053666" y="1406821"/>
            <a:ext cx="5314543" cy="3375920"/>
          </a:xfrm>
        </p:spPr>
        <p:txBody>
          <a:bodyPr anchor="t">
            <a:normAutofit/>
          </a:bodyPr>
          <a:lstStyle/>
          <a:p>
            <a:r>
              <a:rPr lang="en-GB" sz="2400" dirty="0">
                <a:latin typeface="Tw Cen MT" panose="020B0602020104020603" pitchFamily="34" charset="0"/>
              </a:rPr>
              <a:t>An organization is a group of people who work together, like a </a:t>
            </a:r>
            <a:r>
              <a:rPr lang="en-GB" sz="2400" dirty="0" err="1">
                <a:latin typeface="Tw Cen MT" panose="020B0602020104020603" pitchFamily="34" charset="0"/>
              </a:rPr>
              <a:t>neighborhood</a:t>
            </a:r>
            <a:r>
              <a:rPr lang="en-GB" sz="2400" dirty="0">
                <a:latin typeface="Tw Cen MT" panose="020B0602020104020603" pitchFamily="34" charset="0"/>
              </a:rPr>
              <a:t> association, a charity, a union, or a corporation. Organization is also the act of forming or establishing something (like an organization). It can also refer to a system of arrangement or order, or a structure for classifying things.</a:t>
            </a:r>
          </a:p>
          <a:p>
            <a:endParaRPr lang="en-GB" sz="1800" dirty="0"/>
          </a:p>
        </p:txBody>
      </p:sp>
      <p:sp>
        <p:nvSpPr>
          <p:cNvPr id="4" name="Footer Placeholder 3">
            <a:extLst>
              <a:ext uri="{FF2B5EF4-FFF2-40B4-BE49-F238E27FC236}">
                <a16:creationId xmlns:a16="http://schemas.microsoft.com/office/drawing/2014/main" id="{72798A7E-13D8-4D03-9F36-6321968950D1}"/>
              </a:ext>
            </a:extLst>
          </p:cNvPr>
          <p:cNvSpPr>
            <a:spLocks noGrp="1"/>
          </p:cNvSpPr>
          <p:nvPr>
            <p:ph type="ftr" sz="quarter" idx="11"/>
          </p:nvPr>
        </p:nvSpPr>
        <p:spPr>
          <a:xfrm>
            <a:off x="6053666" y="6199632"/>
            <a:ext cx="4802755" cy="365760"/>
          </a:xfrm>
        </p:spPr>
        <p:txBody>
          <a:bodyPr>
            <a:normAutofit/>
          </a:bodyPr>
          <a:lstStyle/>
          <a:p>
            <a:pPr algn="r">
              <a:spcAft>
                <a:spcPts val="600"/>
              </a:spcAft>
            </a:pPr>
            <a:r>
              <a:rPr lang="en-GB" sz="1100">
                <a:solidFill>
                  <a:schemeClr val="tx1">
                    <a:alpha val="80000"/>
                  </a:schemeClr>
                </a:solidFill>
              </a:rPr>
              <a:t>Created by Tayo Alebiosu</a:t>
            </a:r>
          </a:p>
        </p:txBody>
      </p:sp>
    </p:spTree>
    <p:extLst>
      <p:ext uri="{BB962C8B-B14F-4D97-AF65-F5344CB8AC3E}">
        <p14:creationId xmlns:p14="http://schemas.microsoft.com/office/powerpoint/2010/main" val="159371616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C755632-ADFD-42E6-B591-84D86B67E303}"/>
              </a:ext>
            </a:extLst>
          </p:cNvPr>
          <p:cNvSpPr>
            <a:spLocks noGrp="1"/>
          </p:cNvSpPr>
          <p:nvPr>
            <p:ph idx="1"/>
          </p:nvPr>
        </p:nvSpPr>
        <p:spPr>
          <a:xfrm>
            <a:off x="781878" y="1691639"/>
            <a:ext cx="11264348" cy="4526281"/>
          </a:xfrm>
        </p:spPr>
        <p:txBody>
          <a:bodyPr anchor="t">
            <a:normAutofit/>
          </a:bodyPr>
          <a:lstStyle/>
          <a:p>
            <a:pPr marL="0" indent="0">
              <a:buNone/>
            </a:pPr>
            <a:r>
              <a:rPr lang="en-GB" sz="2200" b="1" dirty="0">
                <a:solidFill>
                  <a:schemeClr val="bg1"/>
                </a:solidFill>
                <a:highlight>
                  <a:srgbClr val="000080"/>
                </a:highlight>
              </a:rPr>
              <a:t>What is an Organisation in health and social care?</a:t>
            </a:r>
          </a:p>
          <a:p>
            <a:r>
              <a:rPr lang="en-GB" sz="2200" dirty="0"/>
              <a:t>The Health and Social Care sector consists of any organisation which provides healthcare support to people, for example hospitals, dentists, and specialist support like physiotherapy, and social care support, for example, nursing homes, foster caring, and nurseries.</a:t>
            </a:r>
          </a:p>
          <a:p>
            <a:pPr marL="0" indent="0">
              <a:buNone/>
            </a:pPr>
            <a:endParaRPr lang="en-GB" sz="2200" dirty="0"/>
          </a:p>
          <a:p>
            <a:r>
              <a:rPr lang="en-GB" sz="2200" dirty="0"/>
              <a:t>The Health and Social Care sector </a:t>
            </a:r>
            <a:r>
              <a:rPr lang="en-GB" sz="2200" dirty="0">
                <a:highlight>
                  <a:srgbClr val="FFFF00"/>
                </a:highlight>
              </a:rPr>
              <a:t>consists of any organisation </a:t>
            </a:r>
            <a:r>
              <a:rPr lang="en-GB" sz="2200" dirty="0"/>
              <a:t>which provides healthcare support to people, for example hospitals, dentists, and specialist support like physiotherapy, and social care support, for example, nursing homes, foster caring, and nurseries. In short, it includes any organisation or service which helps people live more independent, healthier lives.</a:t>
            </a:r>
          </a:p>
          <a:p>
            <a:endParaRPr lang="en-GB" sz="2200" dirty="0"/>
          </a:p>
        </p:txBody>
      </p:sp>
      <p:sp>
        <p:nvSpPr>
          <p:cNvPr id="4" name="Footer Placeholder 3">
            <a:extLst>
              <a:ext uri="{FF2B5EF4-FFF2-40B4-BE49-F238E27FC236}">
                <a16:creationId xmlns:a16="http://schemas.microsoft.com/office/drawing/2014/main" id="{6426BEB4-9123-44C1-B585-EC05AB3C289A}"/>
              </a:ext>
            </a:extLst>
          </p:cNvPr>
          <p:cNvSpPr>
            <a:spLocks noGrp="1"/>
          </p:cNvSpPr>
          <p:nvPr>
            <p:ph type="ftr" sz="quarter" idx="11"/>
          </p:nvPr>
        </p:nvSpPr>
        <p:spPr>
          <a:xfrm>
            <a:off x="4277367" y="6356350"/>
            <a:ext cx="4114800" cy="365125"/>
          </a:xfrm>
        </p:spPr>
        <p:txBody>
          <a:bodyPr>
            <a:normAutofit/>
          </a:bodyPr>
          <a:lstStyle/>
          <a:p>
            <a:pPr>
              <a:spcAft>
                <a:spcPts val="600"/>
              </a:spcAft>
            </a:pPr>
            <a:r>
              <a:rPr lang="en-GB">
                <a:solidFill>
                  <a:schemeClr val="tx1">
                    <a:alpha val="80000"/>
                  </a:schemeClr>
                </a:solidFill>
              </a:rPr>
              <a:t>Created by Tayo Alebiosu</a:t>
            </a:r>
          </a:p>
        </p:txBody>
      </p:sp>
    </p:spTree>
    <p:extLst>
      <p:ext uri="{BB962C8B-B14F-4D97-AF65-F5344CB8AC3E}">
        <p14:creationId xmlns:p14="http://schemas.microsoft.com/office/powerpoint/2010/main" val="1592915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2D7A-D236-481C-8535-82D4DBF0E4ED}"/>
              </a:ext>
            </a:extLst>
          </p:cNvPr>
          <p:cNvSpPr>
            <a:spLocks noGrp="1"/>
          </p:cNvSpPr>
          <p:nvPr>
            <p:ph type="title"/>
          </p:nvPr>
        </p:nvSpPr>
        <p:spPr>
          <a:xfrm>
            <a:off x="838200" y="365125"/>
            <a:ext cx="10515600" cy="1325563"/>
          </a:xfrm>
        </p:spPr>
        <p:txBody>
          <a:bodyPr>
            <a:normAutofit/>
          </a:bodyPr>
          <a:lstStyle/>
          <a:p>
            <a:r>
              <a:rPr lang="en-GB" dirty="0"/>
              <a:t>LO1-Activity-Individual Research -10mins</a:t>
            </a:r>
          </a:p>
        </p:txBody>
      </p:sp>
      <p:graphicFrame>
        <p:nvGraphicFramePr>
          <p:cNvPr id="5" name="Content Placeholder 2">
            <a:extLst>
              <a:ext uri="{FF2B5EF4-FFF2-40B4-BE49-F238E27FC236}">
                <a16:creationId xmlns:a16="http://schemas.microsoft.com/office/drawing/2014/main" id="{F0280E9C-B1E0-4F11-9D5F-CBA965057C1B}"/>
              </a:ext>
            </a:extLst>
          </p:cNvPr>
          <p:cNvGraphicFramePr>
            <a:graphicFrameLocks noGrp="1"/>
          </p:cNvGraphicFramePr>
          <p:nvPr>
            <p:ph idx="1"/>
          </p:nvPr>
        </p:nvGraphicFramePr>
        <p:xfrm>
          <a:off x="838200" y="2011363"/>
          <a:ext cx="10515600" cy="4160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E139084B-5764-44C2-A949-10C697F59DE2}"/>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2668691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B12493E-A19B-44A6-BC6A-EA0D7C4117F0}"/>
              </a:ext>
            </a:extLst>
          </p:cNvPr>
          <p:cNvSpPr>
            <a:spLocks noGrp="1"/>
          </p:cNvSpPr>
          <p:nvPr>
            <p:ph idx="1"/>
          </p:nvPr>
        </p:nvSpPr>
        <p:spPr>
          <a:xfrm>
            <a:off x="4038600" y="463826"/>
            <a:ext cx="7315199" cy="5713137"/>
          </a:xfrm>
        </p:spPr>
        <p:txBody>
          <a:bodyPr anchor="ctr">
            <a:normAutofit/>
          </a:bodyPr>
          <a:lstStyle/>
          <a:p>
            <a:r>
              <a:rPr lang="en-GB" sz="2000" dirty="0"/>
              <a:t>An organizational structure is a system that </a:t>
            </a:r>
            <a:r>
              <a:rPr lang="en-GB" sz="2000" dirty="0">
                <a:highlight>
                  <a:srgbClr val="FFFF00"/>
                </a:highlight>
              </a:rPr>
              <a:t>outlines</a:t>
            </a:r>
            <a:r>
              <a:rPr lang="en-GB" sz="2000" dirty="0"/>
              <a:t> how certain activities are directed in order to achieve the goals of an organization. These activities can include </a:t>
            </a:r>
            <a:r>
              <a:rPr lang="en-GB" sz="2000" dirty="0">
                <a:highlight>
                  <a:srgbClr val="00FF00"/>
                </a:highlight>
              </a:rPr>
              <a:t>rules</a:t>
            </a:r>
            <a:r>
              <a:rPr lang="en-GB" sz="2000" dirty="0"/>
              <a:t>, </a:t>
            </a:r>
            <a:r>
              <a:rPr lang="en-GB" sz="2000" dirty="0">
                <a:highlight>
                  <a:srgbClr val="FFFF00"/>
                </a:highlight>
              </a:rPr>
              <a:t>roles</a:t>
            </a:r>
            <a:r>
              <a:rPr lang="en-GB" sz="2000" dirty="0"/>
              <a:t>, and </a:t>
            </a:r>
            <a:r>
              <a:rPr lang="en-GB" sz="2000" dirty="0">
                <a:highlight>
                  <a:srgbClr val="FF00FF"/>
                </a:highlight>
              </a:rPr>
              <a:t>responsibilities.</a:t>
            </a:r>
          </a:p>
          <a:p>
            <a:pPr marL="0" indent="0">
              <a:buNone/>
            </a:pPr>
            <a:endParaRPr lang="en-GB" sz="2000" dirty="0"/>
          </a:p>
          <a:p>
            <a:r>
              <a:rPr lang="en-GB" sz="2000" dirty="0"/>
              <a:t>The organizational structure also determines how information flows between levels within the company.</a:t>
            </a:r>
          </a:p>
          <a:p>
            <a:r>
              <a:rPr lang="en-GB" sz="2000" dirty="0"/>
              <a:t> For example, in a centralized structure, decisions flow from the top down, while in a decentralized structure, decision-making power is distributed among various levels of the organization.</a:t>
            </a:r>
          </a:p>
          <a:p>
            <a:pPr marL="0" indent="0">
              <a:buNone/>
            </a:pPr>
            <a:endParaRPr lang="en-GB" sz="2000" dirty="0"/>
          </a:p>
          <a:p>
            <a:r>
              <a:rPr lang="en-GB" sz="2000" dirty="0"/>
              <a:t>Having an organizational structure in place allows companies to remain efficient and focused.</a:t>
            </a:r>
          </a:p>
        </p:txBody>
      </p:sp>
      <p:sp>
        <p:nvSpPr>
          <p:cNvPr id="9" name="TextBox 8">
            <a:extLst>
              <a:ext uri="{FF2B5EF4-FFF2-40B4-BE49-F238E27FC236}">
                <a16:creationId xmlns:a16="http://schemas.microsoft.com/office/drawing/2014/main" id="{20441061-B89D-4CD1-B6C7-329919232772}"/>
              </a:ext>
            </a:extLst>
          </p:cNvPr>
          <p:cNvSpPr txBox="1"/>
          <p:nvPr/>
        </p:nvSpPr>
        <p:spPr>
          <a:xfrm>
            <a:off x="558165" y="2823578"/>
            <a:ext cx="3205452" cy="1200329"/>
          </a:xfrm>
          <a:prstGeom prst="rect">
            <a:avLst/>
          </a:prstGeom>
          <a:noFill/>
        </p:spPr>
        <p:txBody>
          <a:bodyPr wrap="square">
            <a:spAutoFit/>
          </a:bodyPr>
          <a:lstStyle/>
          <a:p>
            <a:pPr marL="0" indent="0">
              <a:buNone/>
            </a:pPr>
            <a:r>
              <a:rPr lang="en-GB" sz="2400" b="1" dirty="0"/>
              <a:t>What Is an Organizational Structure?</a:t>
            </a:r>
          </a:p>
        </p:txBody>
      </p:sp>
      <p:sp>
        <p:nvSpPr>
          <p:cNvPr id="5" name="Footer Placeholder 4">
            <a:extLst>
              <a:ext uri="{FF2B5EF4-FFF2-40B4-BE49-F238E27FC236}">
                <a16:creationId xmlns:a16="http://schemas.microsoft.com/office/drawing/2014/main" id="{5847C406-7912-42AA-A099-60D6A5374CD1}"/>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692176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Outdoor warehouse">
            <a:extLst>
              <a:ext uri="{FF2B5EF4-FFF2-40B4-BE49-F238E27FC236}">
                <a16:creationId xmlns:a16="http://schemas.microsoft.com/office/drawing/2014/main" id="{2BE397FF-0731-49C9-AFFF-916D44C3178A}"/>
              </a:ext>
            </a:extLst>
          </p:cNvPr>
          <p:cNvPicPr>
            <a:picLocks noChangeAspect="1"/>
          </p:cNvPicPr>
          <p:nvPr/>
        </p:nvPicPr>
        <p:blipFill rotWithShape="1">
          <a:blip r:embed="rId2"/>
          <a:srcRect l="20886" r="3203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A1EC61B-8F60-44DE-98EC-788F575F976E}"/>
              </a:ext>
            </a:extLst>
          </p:cNvPr>
          <p:cNvSpPr>
            <a:spLocks noGrp="1"/>
          </p:cNvSpPr>
          <p:nvPr>
            <p:ph idx="1"/>
          </p:nvPr>
        </p:nvSpPr>
        <p:spPr>
          <a:xfrm>
            <a:off x="5078437" y="140678"/>
            <a:ext cx="6935372" cy="6079148"/>
          </a:xfrm>
        </p:spPr>
        <p:txBody>
          <a:bodyPr>
            <a:noAutofit/>
          </a:bodyPr>
          <a:lstStyle/>
          <a:p>
            <a:r>
              <a:rPr lang="en-GB" sz="2200" dirty="0">
                <a:latin typeface="Tw Cen MT" panose="020B0602020104020603" pitchFamily="34" charset="0"/>
              </a:rPr>
              <a:t>Businesses of all shapes and sizes use organizational structures heavily. They define a </a:t>
            </a:r>
            <a:r>
              <a:rPr lang="en-GB" sz="2200" dirty="0">
                <a:highlight>
                  <a:srgbClr val="FFFF00"/>
                </a:highlight>
                <a:latin typeface="Tw Cen MT" panose="020B0602020104020603" pitchFamily="34" charset="0"/>
              </a:rPr>
              <a:t>specific hierarchy </a:t>
            </a:r>
            <a:r>
              <a:rPr lang="en-GB" sz="2200" dirty="0">
                <a:latin typeface="Tw Cen MT" panose="020B0602020104020603" pitchFamily="34" charset="0"/>
              </a:rPr>
              <a:t>within an organization.</a:t>
            </a:r>
          </a:p>
          <a:p>
            <a:r>
              <a:rPr lang="en-GB" sz="2200" dirty="0">
                <a:latin typeface="Tw Cen MT" panose="020B0602020104020603" pitchFamily="34" charset="0"/>
              </a:rPr>
              <a:t> A successful organizational structure defines each employee's job and how it fits within the overall system. </a:t>
            </a:r>
          </a:p>
          <a:p>
            <a:r>
              <a:rPr lang="en-GB" sz="2200" dirty="0">
                <a:latin typeface="Tw Cen MT" panose="020B0602020104020603" pitchFamily="34" charset="0"/>
              </a:rPr>
              <a:t>Put simply, the organizational structure lays out who does what so the company can meet its objectives.</a:t>
            </a:r>
          </a:p>
          <a:p>
            <a:endParaRPr lang="en-GB" sz="2200" dirty="0">
              <a:latin typeface="Tw Cen MT" panose="020B0602020104020603" pitchFamily="34" charset="0"/>
            </a:endParaRPr>
          </a:p>
          <a:p>
            <a:r>
              <a:rPr lang="en-GB" sz="2200" dirty="0">
                <a:latin typeface="Tw Cen MT" panose="020B0602020104020603" pitchFamily="34" charset="0"/>
              </a:rPr>
              <a:t>This structuring provides a company with a visual representation of how it is shaped and how it can best move forward in achieving its goals.</a:t>
            </a:r>
          </a:p>
          <a:p>
            <a:r>
              <a:rPr lang="en-GB" sz="2200" dirty="0">
                <a:latin typeface="Tw Cen MT" panose="020B0602020104020603" pitchFamily="34" charset="0"/>
              </a:rPr>
              <a:t>Organizational structures are normally illustrated in some sort of </a:t>
            </a:r>
            <a:r>
              <a:rPr lang="en-GB" sz="2200" dirty="0">
                <a:highlight>
                  <a:srgbClr val="FFFF00"/>
                </a:highlight>
                <a:latin typeface="Tw Cen MT" panose="020B0602020104020603" pitchFamily="34" charset="0"/>
              </a:rPr>
              <a:t>chart</a:t>
            </a:r>
            <a:r>
              <a:rPr lang="en-GB" sz="2200" dirty="0">
                <a:latin typeface="Tw Cen MT" panose="020B0602020104020603" pitchFamily="34" charset="0"/>
              </a:rPr>
              <a:t> or </a:t>
            </a:r>
            <a:r>
              <a:rPr lang="en-GB" sz="2200" dirty="0">
                <a:highlight>
                  <a:srgbClr val="00FFFF"/>
                </a:highlight>
                <a:latin typeface="Tw Cen MT" panose="020B0602020104020603" pitchFamily="34" charset="0"/>
              </a:rPr>
              <a:t>diagram</a:t>
            </a:r>
            <a:r>
              <a:rPr lang="en-GB" sz="2200" dirty="0">
                <a:latin typeface="Tw Cen MT" panose="020B0602020104020603" pitchFamily="34" charset="0"/>
              </a:rPr>
              <a:t> like a pyramid, where the most powerful members of the organization sit at the top, while those with the least amount of power are at the bottom.</a:t>
            </a:r>
          </a:p>
        </p:txBody>
      </p:sp>
      <p:sp>
        <p:nvSpPr>
          <p:cNvPr id="4" name="Footer Placeholder 3">
            <a:extLst>
              <a:ext uri="{FF2B5EF4-FFF2-40B4-BE49-F238E27FC236}">
                <a16:creationId xmlns:a16="http://schemas.microsoft.com/office/drawing/2014/main" id="{55262E5F-3C1F-4BBF-A879-119102A8F263}"/>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1704369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952DD-C75C-4F90-9237-3B0A3AA85B5F}"/>
              </a:ext>
            </a:extLst>
          </p:cNvPr>
          <p:cNvSpPr>
            <a:spLocks noGrp="1"/>
          </p:cNvSpPr>
          <p:nvPr>
            <p:ph type="title"/>
          </p:nvPr>
        </p:nvSpPr>
        <p:spPr>
          <a:xfrm>
            <a:off x="4896004" y="154109"/>
            <a:ext cx="6444173" cy="1498151"/>
          </a:xfrm>
        </p:spPr>
        <p:txBody>
          <a:bodyPr>
            <a:normAutofit/>
          </a:bodyPr>
          <a:lstStyle/>
          <a:p>
            <a:pPr algn="ctr"/>
            <a:r>
              <a:rPr lang="en-GB" sz="4100" i="0" dirty="0">
                <a:effectLst/>
                <a:highlight>
                  <a:srgbClr val="FFFF00"/>
                </a:highlight>
                <a:latin typeface="Tw Cen MT" panose="020B0602020104020603" pitchFamily="34" charset="0"/>
              </a:rPr>
              <a:t>Models of</a:t>
            </a:r>
            <a:r>
              <a:rPr lang="en-GB" sz="4100" dirty="0">
                <a:highlight>
                  <a:srgbClr val="FFFF00"/>
                </a:highlight>
                <a:latin typeface="Tw Cen MT" panose="020B0602020104020603" pitchFamily="34" charset="0"/>
              </a:rPr>
              <a:t> organizational structure</a:t>
            </a:r>
          </a:p>
        </p:txBody>
      </p:sp>
      <p:pic>
        <p:nvPicPr>
          <p:cNvPr id="5" name="Picture 4" descr="3D box skeletons">
            <a:extLst>
              <a:ext uri="{FF2B5EF4-FFF2-40B4-BE49-F238E27FC236}">
                <a16:creationId xmlns:a16="http://schemas.microsoft.com/office/drawing/2014/main" id="{D8B1A932-6E2C-48F4-8F93-E92217D96721}"/>
              </a:ext>
            </a:extLst>
          </p:cNvPr>
          <p:cNvPicPr>
            <a:picLocks noChangeAspect="1"/>
          </p:cNvPicPr>
          <p:nvPr/>
        </p:nvPicPr>
        <p:blipFill rotWithShape="1">
          <a:blip r:embed="rId2"/>
          <a:srcRect l="21949" r="18516" b="-1"/>
          <a:stretch/>
        </p:blipFill>
        <p:spPr>
          <a:xfrm>
            <a:off x="21" y="10"/>
            <a:ext cx="4389100"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5CF78EAD-5E66-461A-9BA3-6D24BF00CF96}"/>
              </a:ext>
            </a:extLst>
          </p:cNvPr>
          <p:cNvSpPr>
            <a:spLocks noGrp="1"/>
          </p:cNvSpPr>
          <p:nvPr>
            <p:ph idx="1"/>
          </p:nvPr>
        </p:nvSpPr>
        <p:spPr>
          <a:xfrm>
            <a:off x="4840746" y="1806369"/>
            <a:ext cx="6625308" cy="3843666"/>
          </a:xfrm>
        </p:spPr>
        <p:txBody>
          <a:bodyPr>
            <a:noAutofit/>
          </a:bodyPr>
          <a:lstStyle/>
          <a:p>
            <a:r>
              <a:rPr lang="en-GB" sz="3200" dirty="0"/>
              <a:t>Hierarchical org structure</a:t>
            </a:r>
          </a:p>
          <a:p>
            <a:r>
              <a:rPr lang="en-GB" sz="3200" dirty="0"/>
              <a:t>Functional org structure</a:t>
            </a:r>
          </a:p>
          <a:p>
            <a:r>
              <a:rPr lang="en-GB" sz="3200" dirty="0"/>
              <a:t>Horizontal or flat org structure</a:t>
            </a:r>
          </a:p>
          <a:p>
            <a:r>
              <a:rPr lang="en-GB" sz="3200" dirty="0"/>
              <a:t>Divisional org structures (market-based, product-based, geographic)</a:t>
            </a:r>
          </a:p>
          <a:p>
            <a:r>
              <a:rPr lang="en-GB" sz="3200" dirty="0"/>
              <a:t>Matrix org structure</a:t>
            </a:r>
          </a:p>
          <a:p>
            <a:r>
              <a:rPr lang="en-GB" sz="3200" dirty="0"/>
              <a:t>Team-based org structure</a:t>
            </a:r>
          </a:p>
          <a:p>
            <a:r>
              <a:rPr lang="en-GB" sz="3200" dirty="0"/>
              <a:t>Network org structure.</a:t>
            </a:r>
          </a:p>
        </p:txBody>
      </p:sp>
      <p:sp>
        <p:nvSpPr>
          <p:cNvPr id="4" name="Footer Placeholder 3">
            <a:extLst>
              <a:ext uri="{FF2B5EF4-FFF2-40B4-BE49-F238E27FC236}">
                <a16:creationId xmlns:a16="http://schemas.microsoft.com/office/drawing/2014/main" id="{7129CA5C-EB29-4479-9411-AB34BFA7389A}"/>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497618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hite puzzle with one red piece">
            <a:extLst>
              <a:ext uri="{FF2B5EF4-FFF2-40B4-BE49-F238E27FC236}">
                <a16:creationId xmlns:a16="http://schemas.microsoft.com/office/drawing/2014/main" id="{98BE14A7-98BE-4FB1-A3D2-59FA5E7BFBB4}"/>
              </a:ext>
            </a:extLst>
          </p:cNvPr>
          <p:cNvPicPr>
            <a:picLocks noChangeAspect="1"/>
          </p:cNvPicPr>
          <p:nvPr/>
        </p:nvPicPr>
        <p:blipFill rotWithShape="1">
          <a:blip r:embed="rId2"/>
          <a:srcRect l="30889" r="29285"/>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E88C2D6-B290-442F-B255-43552921E64C}"/>
              </a:ext>
            </a:extLst>
          </p:cNvPr>
          <p:cNvSpPr>
            <a:spLocks noGrp="1"/>
          </p:cNvSpPr>
          <p:nvPr>
            <p:ph idx="1"/>
          </p:nvPr>
        </p:nvSpPr>
        <p:spPr>
          <a:xfrm>
            <a:off x="5205046" y="590843"/>
            <a:ext cx="6994320" cy="5628982"/>
          </a:xfrm>
        </p:spPr>
        <p:txBody>
          <a:bodyPr>
            <a:normAutofit/>
          </a:bodyPr>
          <a:lstStyle/>
          <a:p>
            <a:pPr marL="0" indent="0">
              <a:buNone/>
            </a:pPr>
            <a:r>
              <a:rPr lang="en-GB" sz="2400" dirty="0" err="1">
                <a:latin typeface="Tw Cen MT" panose="020B0602020104020603" pitchFamily="34" charset="0"/>
              </a:rPr>
              <a:t>Cont</a:t>
            </a:r>
            <a:r>
              <a:rPr lang="en-GB" sz="2400" dirty="0">
                <a:latin typeface="Tw Cen MT" panose="020B0602020104020603" pitchFamily="34" charset="0"/>
              </a:rPr>
              <a:t>…</a:t>
            </a:r>
          </a:p>
          <a:p>
            <a:r>
              <a:rPr lang="en-GB" sz="2400" dirty="0">
                <a:latin typeface="Tw Cen MT" panose="020B0602020104020603" pitchFamily="34" charset="0"/>
              </a:rPr>
              <a:t>Not having a formal structure in place may prove difficult for certain organizations. For instance, employees may have difficulty knowing to whom they should report.</a:t>
            </a:r>
          </a:p>
          <a:p>
            <a:r>
              <a:rPr lang="en-GB" sz="2400" dirty="0">
                <a:latin typeface="Tw Cen MT" panose="020B0602020104020603" pitchFamily="34" charset="0"/>
              </a:rPr>
              <a:t> That can lead to uncertainty as to who is responsible for what in the organization.</a:t>
            </a:r>
          </a:p>
          <a:p>
            <a:endParaRPr lang="en-GB" sz="2400" dirty="0">
              <a:latin typeface="Tw Cen MT" panose="020B0602020104020603" pitchFamily="34" charset="0"/>
            </a:endParaRPr>
          </a:p>
          <a:p>
            <a:r>
              <a:rPr lang="en-GB" sz="2400" dirty="0">
                <a:latin typeface="Tw Cen MT" panose="020B0602020104020603" pitchFamily="34" charset="0"/>
              </a:rPr>
              <a:t>Having a structure in place can help with efficiency and provide clarity for everyone at every level. </a:t>
            </a:r>
          </a:p>
          <a:p>
            <a:r>
              <a:rPr lang="en-GB" sz="2400" dirty="0">
                <a:latin typeface="Tw Cen MT" panose="020B0602020104020603" pitchFamily="34" charset="0"/>
              </a:rPr>
              <a:t>That also means each and every department can be more productive, as they are likely to be more focused on energy and time.</a:t>
            </a:r>
          </a:p>
        </p:txBody>
      </p:sp>
      <p:sp>
        <p:nvSpPr>
          <p:cNvPr id="4" name="Footer Placeholder 3">
            <a:extLst>
              <a:ext uri="{FF2B5EF4-FFF2-40B4-BE49-F238E27FC236}">
                <a16:creationId xmlns:a16="http://schemas.microsoft.com/office/drawing/2014/main" id="{5A46435D-590A-448F-91A4-728A8709ED3A}"/>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1629572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box skeletons">
            <a:extLst>
              <a:ext uri="{FF2B5EF4-FFF2-40B4-BE49-F238E27FC236}">
                <a16:creationId xmlns:a16="http://schemas.microsoft.com/office/drawing/2014/main" id="{E98C280D-826B-4E2A-B0F0-CAE9136F329D}"/>
              </a:ext>
            </a:extLst>
          </p:cNvPr>
          <p:cNvPicPr>
            <a:picLocks noChangeAspect="1"/>
          </p:cNvPicPr>
          <p:nvPr/>
        </p:nvPicPr>
        <p:blipFill rotWithShape="1">
          <a:blip r:embed="rId2"/>
          <a:srcRect l="22717" r="17749" b="-1"/>
          <a:stretch/>
        </p:blipFill>
        <p:spPr>
          <a:xfrm>
            <a:off x="21" y="10"/>
            <a:ext cx="4220288"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FEEA9673-FAAD-4D37-A1DD-93A2258FA7CE}"/>
              </a:ext>
            </a:extLst>
          </p:cNvPr>
          <p:cNvSpPr>
            <a:spLocks noGrp="1"/>
          </p:cNvSpPr>
          <p:nvPr>
            <p:ph idx="1"/>
          </p:nvPr>
        </p:nvSpPr>
        <p:spPr>
          <a:xfrm>
            <a:off x="4023361" y="379828"/>
            <a:ext cx="7948246" cy="5797135"/>
          </a:xfrm>
        </p:spPr>
        <p:txBody>
          <a:bodyPr>
            <a:noAutofit/>
          </a:bodyPr>
          <a:lstStyle/>
          <a:p>
            <a:pPr marL="0" indent="0">
              <a:buNone/>
            </a:pPr>
            <a:r>
              <a:rPr lang="en-GB" sz="2400" dirty="0">
                <a:highlight>
                  <a:srgbClr val="FFFF00"/>
                </a:highlight>
                <a:latin typeface="Tw Cen MT" panose="020B0602020104020603" pitchFamily="34" charset="0"/>
              </a:rPr>
              <a:t>Benefits of Organizational Structures</a:t>
            </a:r>
          </a:p>
          <a:p>
            <a:r>
              <a:rPr lang="en-GB" sz="2400" dirty="0">
                <a:latin typeface="Tw Cen MT" panose="020B0602020104020603" pitchFamily="34" charset="0"/>
              </a:rPr>
              <a:t>Putting an organizational structure in place can be very beneficial to a company.</a:t>
            </a:r>
          </a:p>
          <a:p>
            <a:r>
              <a:rPr lang="en-GB" sz="2400" dirty="0">
                <a:latin typeface="Tw Cen MT" panose="020B0602020104020603" pitchFamily="34" charset="0"/>
              </a:rPr>
              <a:t> The structure not only defines a company's hierarchy but also allows the firm to layout the pay structure for its employees.</a:t>
            </a:r>
          </a:p>
          <a:p>
            <a:r>
              <a:rPr lang="en-GB" sz="2400" dirty="0">
                <a:latin typeface="Tw Cen MT" panose="020B0602020104020603" pitchFamily="34" charset="0"/>
              </a:rPr>
              <a:t> By putting the organizational structure in place, the firm can decide salary grades and ranges for each position.</a:t>
            </a:r>
          </a:p>
          <a:p>
            <a:endParaRPr lang="en-GB" sz="2400" dirty="0">
              <a:latin typeface="Tw Cen MT" panose="020B0602020104020603" pitchFamily="34" charset="0"/>
            </a:endParaRPr>
          </a:p>
          <a:p>
            <a:r>
              <a:rPr lang="en-GB" sz="2400" dirty="0">
                <a:latin typeface="Tw Cen MT" panose="020B0602020104020603" pitchFamily="34" charset="0"/>
              </a:rPr>
              <a:t>The structure also makes operations more efficient and much more effective. </a:t>
            </a:r>
          </a:p>
          <a:p>
            <a:r>
              <a:rPr lang="en-GB" sz="2400" dirty="0">
                <a:latin typeface="Tw Cen MT" panose="020B0602020104020603" pitchFamily="34" charset="0"/>
              </a:rPr>
              <a:t>By separating employees and functions into different departments, the company can perform different operations at once seamlessly.</a:t>
            </a:r>
          </a:p>
        </p:txBody>
      </p:sp>
      <p:sp>
        <p:nvSpPr>
          <p:cNvPr id="4" name="Footer Placeholder 3">
            <a:extLst>
              <a:ext uri="{FF2B5EF4-FFF2-40B4-BE49-F238E27FC236}">
                <a16:creationId xmlns:a16="http://schemas.microsoft.com/office/drawing/2014/main" id="{55145566-06D8-40BE-8D04-D90ED5DCAB29}"/>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2130263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B71ABC3-E20D-453C-B801-91801A56DDD0}"/>
              </a:ext>
            </a:extLst>
          </p:cNvPr>
          <p:cNvSpPr>
            <a:spLocks noGrp="1"/>
          </p:cNvSpPr>
          <p:nvPr>
            <p:ph idx="1"/>
          </p:nvPr>
        </p:nvSpPr>
        <p:spPr>
          <a:xfrm>
            <a:off x="4447308" y="591344"/>
            <a:ext cx="7524298" cy="5585619"/>
          </a:xfrm>
        </p:spPr>
        <p:txBody>
          <a:bodyPr anchor="ctr">
            <a:normAutofit/>
          </a:bodyPr>
          <a:lstStyle/>
          <a:p>
            <a:r>
              <a:rPr lang="en-GB" sz="2600" dirty="0"/>
              <a:t>In addition, a very clear organizational structure informs employees how best to get their jobs done. </a:t>
            </a:r>
          </a:p>
          <a:p>
            <a:pPr marL="0" indent="0">
              <a:buNone/>
            </a:pPr>
            <a:r>
              <a:rPr lang="en-GB" sz="2600" dirty="0">
                <a:highlight>
                  <a:srgbClr val="FFFF00"/>
                </a:highlight>
              </a:rPr>
              <a:t>For example</a:t>
            </a:r>
            <a:r>
              <a:rPr lang="en-GB" sz="2600" dirty="0"/>
              <a:t>, in a hierarchical organization, employees will have to work harder at buying </a:t>
            </a:r>
            <a:r>
              <a:rPr lang="en-GB" sz="2600" dirty="0" err="1"/>
              <a:t>favor</a:t>
            </a:r>
            <a:r>
              <a:rPr lang="en-GB" sz="2600" dirty="0"/>
              <a:t> or courting those with decision-making power. </a:t>
            </a:r>
          </a:p>
          <a:p>
            <a:r>
              <a:rPr lang="en-GB" sz="2600" dirty="0"/>
              <a:t>This can also help set expectations for how employees can track their own growth within a company and emphasize a certain set of skills—as well as for potential employees to gauge if such a company would be a good fit with their own interests and work styles.</a:t>
            </a:r>
          </a:p>
        </p:txBody>
      </p:sp>
      <p:sp>
        <p:nvSpPr>
          <p:cNvPr id="9" name="TextBox 8">
            <a:extLst>
              <a:ext uri="{FF2B5EF4-FFF2-40B4-BE49-F238E27FC236}">
                <a16:creationId xmlns:a16="http://schemas.microsoft.com/office/drawing/2014/main" id="{A3D94E1B-E6D2-4D91-8EB3-EC97EACCF619}"/>
              </a:ext>
            </a:extLst>
          </p:cNvPr>
          <p:cNvSpPr txBox="1"/>
          <p:nvPr/>
        </p:nvSpPr>
        <p:spPr>
          <a:xfrm rot="19555914">
            <a:off x="1392650" y="2591460"/>
            <a:ext cx="1708358" cy="584775"/>
          </a:xfrm>
          <a:prstGeom prst="rect">
            <a:avLst/>
          </a:prstGeom>
          <a:noFill/>
        </p:spPr>
        <p:txBody>
          <a:bodyPr wrap="square">
            <a:spAutoFit/>
          </a:bodyPr>
          <a:lstStyle/>
          <a:p>
            <a:r>
              <a:rPr lang="en-GB" sz="3200" b="1" dirty="0">
                <a:highlight>
                  <a:srgbClr val="FFFF00"/>
                </a:highlight>
                <a:latin typeface="Tw Cen MT" panose="020B0602020104020603" pitchFamily="34" charset="0"/>
              </a:rPr>
              <a:t>Benefits </a:t>
            </a:r>
            <a:endParaRPr lang="en-GB" sz="3200" b="1" dirty="0"/>
          </a:p>
        </p:txBody>
      </p:sp>
      <p:sp>
        <p:nvSpPr>
          <p:cNvPr id="5" name="Footer Placeholder 4">
            <a:extLst>
              <a:ext uri="{FF2B5EF4-FFF2-40B4-BE49-F238E27FC236}">
                <a16:creationId xmlns:a16="http://schemas.microsoft.com/office/drawing/2014/main" id="{4D51D50D-23FB-4027-8815-F58E9BA0F65F}"/>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693971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puzzle with one red piece">
            <a:extLst>
              <a:ext uri="{FF2B5EF4-FFF2-40B4-BE49-F238E27FC236}">
                <a16:creationId xmlns:a16="http://schemas.microsoft.com/office/drawing/2014/main" id="{16A2118C-632A-4AC9-848F-2759987D3D88}"/>
              </a:ext>
            </a:extLst>
          </p:cNvPr>
          <p:cNvPicPr>
            <a:picLocks noChangeAspect="1"/>
          </p:cNvPicPr>
          <p:nvPr/>
        </p:nvPicPr>
        <p:blipFill rotWithShape="1">
          <a:blip r:embed="rId2"/>
          <a:srcRect l="25718" r="24114"/>
          <a:stretch/>
        </p:blipFill>
        <p:spPr>
          <a:xfrm>
            <a:off x="20" y="10"/>
            <a:ext cx="5009035"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5250F9C0-DC3D-4722-8718-29AB3DAA86A4}"/>
              </a:ext>
            </a:extLst>
          </p:cNvPr>
          <p:cNvSpPr>
            <a:spLocks noGrp="1"/>
          </p:cNvSpPr>
          <p:nvPr>
            <p:ph idx="1"/>
          </p:nvPr>
        </p:nvSpPr>
        <p:spPr>
          <a:xfrm>
            <a:off x="5009055" y="768626"/>
            <a:ext cx="6931154" cy="5408337"/>
          </a:xfrm>
        </p:spPr>
        <p:txBody>
          <a:bodyPr>
            <a:normAutofit/>
          </a:bodyPr>
          <a:lstStyle/>
          <a:p>
            <a:pPr marL="0" indent="0">
              <a:buNone/>
            </a:pPr>
            <a:r>
              <a:rPr lang="en-GB" b="1" dirty="0">
                <a:highlight>
                  <a:srgbClr val="FFFF00"/>
                </a:highlight>
                <a:latin typeface="Tw Cen MT" panose="020B0602020104020603" pitchFamily="34" charset="0"/>
              </a:rPr>
              <a:t>Benefits </a:t>
            </a:r>
          </a:p>
          <a:p>
            <a:r>
              <a:rPr lang="en-GB" sz="2000" dirty="0">
                <a:latin typeface="Tw Cen MT" panose="020B0602020104020603" pitchFamily="34" charset="0"/>
              </a:rPr>
              <a:t>Underlying the effective management of people is the requirement for a clear understanding of the nature of the business in which the organisation is engaged. </a:t>
            </a:r>
          </a:p>
          <a:p>
            <a:r>
              <a:rPr lang="en-GB" sz="2000" dirty="0">
                <a:latin typeface="Tw Cen MT" panose="020B0602020104020603" pitchFamily="34" charset="0"/>
              </a:rPr>
              <a:t>If the organisation is to be successful then its structure must be related to its objectives and to its strategy. </a:t>
            </a:r>
          </a:p>
          <a:p>
            <a:r>
              <a:rPr lang="en-GB" sz="2000" dirty="0">
                <a:latin typeface="Tw Cen MT" panose="020B0602020104020603" pitchFamily="34" charset="0"/>
              </a:rPr>
              <a:t>Structure must be designed to be appropriate to environmental influences, the continued development of the business and the management of opportunities and risks.</a:t>
            </a:r>
          </a:p>
          <a:p>
            <a:r>
              <a:rPr lang="en-GB" sz="2000" dirty="0">
                <a:latin typeface="Tw Cen MT" panose="020B0602020104020603" pitchFamily="34" charset="0"/>
              </a:rPr>
              <a:t>Good organisation structure does not by itself produce good performance. </a:t>
            </a:r>
          </a:p>
          <a:p>
            <a:r>
              <a:rPr lang="en-GB" sz="2000" dirty="0">
                <a:latin typeface="Tw Cen MT" panose="020B0602020104020603" pitchFamily="34" charset="0"/>
              </a:rPr>
              <a:t>But </a:t>
            </a:r>
            <a:r>
              <a:rPr lang="en-GB" sz="2000" dirty="0">
                <a:highlight>
                  <a:srgbClr val="00FFFF"/>
                </a:highlight>
                <a:latin typeface="Tw Cen MT" panose="020B0602020104020603" pitchFamily="34" charset="0"/>
              </a:rPr>
              <a:t>a poor organisation structure </a:t>
            </a:r>
            <a:r>
              <a:rPr lang="en-GB" sz="2000" dirty="0">
                <a:latin typeface="Tw Cen MT" panose="020B0602020104020603" pitchFamily="34" charset="0"/>
              </a:rPr>
              <a:t>makes good performance impossible, no matter how good the individual managers may be.</a:t>
            </a:r>
          </a:p>
          <a:p>
            <a:r>
              <a:rPr lang="en-GB" sz="2000" dirty="0">
                <a:latin typeface="Tw Cen MT" panose="020B0602020104020603" pitchFamily="34" charset="0"/>
              </a:rPr>
              <a:t> To improve organisation structure . . . will therefore always improve performance.</a:t>
            </a:r>
          </a:p>
          <a:p>
            <a:endParaRPr lang="en-GB" sz="1400" dirty="0">
              <a:latin typeface="Tw Cen MT" panose="020B0602020104020603" pitchFamily="34" charset="0"/>
            </a:endParaRPr>
          </a:p>
        </p:txBody>
      </p:sp>
      <p:sp>
        <p:nvSpPr>
          <p:cNvPr id="6" name="Footer Placeholder 5">
            <a:extLst>
              <a:ext uri="{FF2B5EF4-FFF2-40B4-BE49-F238E27FC236}">
                <a16:creationId xmlns:a16="http://schemas.microsoft.com/office/drawing/2014/main" id="{5EDC6647-5830-4A6F-835B-9BFD26872C50}"/>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607604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6"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96DB56FF-B601-4DC7-91F6-03556E0F76C9}"/>
              </a:ext>
            </a:extLst>
          </p:cNvPr>
          <p:cNvSpPr>
            <a:spLocks noGrp="1"/>
          </p:cNvSpPr>
          <p:nvPr>
            <p:ph type="title"/>
          </p:nvPr>
        </p:nvSpPr>
        <p:spPr>
          <a:xfrm>
            <a:off x="304800" y="841248"/>
            <a:ext cx="3996829" cy="5340097"/>
          </a:xfrm>
        </p:spPr>
        <p:txBody>
          <a:bodyPr anchor="ctr">
            <a:normAutofit/>
          </a:bodyPr>
          <a:lstStyle/>
          <a:p>
            <a:r>
              <a:rPr lang="en-GB" sz="4800" b="1" dirty="0"/>
              <a:t>Learning outcomes </a:t>
            </a:r>
          </a:p>
        </p:txBody>
      </p:sp>
      <p:graphicFrame>
        <p:nvGraphicFramePr>
          <p:cNvPr id="7" name="Content Placeholder 2">
            <a:extLst>
              <a:ext uri="{FF2B5EF4-FFF2-40B4-BE49-F238E27FC236}">
                <a16:creationId xmlns:a16="http://schemas.microsoft.com/office/drawing/2014/main" id="{C11A116A-BA49-46B7-A2F4-2024B7CFCBFE}"/>
              </a:ext>
            </a:extLst>
          </p:cNvPr>
          <p:cNvGraphicFramePr/>
          <p:nvPr>
            <p:extLst>
              <p:ext uri="{D42A27DB-BD31-4B8C-83A1-F6EECF244321}">
                <p14:modId xmlns:p14="http://schemas.microsoft.com/office/powerpoint/2010/main" val="2284801214"/>
              </p:ext>
            </p:extLst>
          </p:nvPr>
        </p:nvGraphicFramePr>
        <p:xfrm>
          <a:off x="4985886" y="231006"/>
          <a:ext cx="7033836"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9DA2B06C-040D-4A6B-81A4-20229ECA7C2C}"/>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874913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Tall office building looking up">
            <a:extLst>
              <a:ext uri="{FF2B5EF4-FFF2-40B4-BE49-F238E27FC236}">
                <a16:creationId xmlns:a16="http://schemas.microsoft.com/office/drawing/2014/main" id="{625DA8A1-E79F-4795-B9CC-F1307C4BC5A1}"/>
              </a:ext>
            </a:extLst>
          </p:cNvPr>
          <p:cNvPicPr>
            <a:picLocks noChangeAspect="1"/>
          </p:cNvPicPr>
          <p:nvPr/>
        </p:nvPicPr>
        <p:blipFill rotWithShape="1">
          <a:blip r:embed="rId2"/>
          <a:srcRect l="28484" r="24609"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4F9B36D-9B77-4E3A-AE8B-678948D5EDAD}"/>
              </a:ext>
            </a:extLst>
          </p:cNvPr>
          <p:cNvSpPr>
            <a:spLocks noGrp="1"/>
          </p:cNvSpPr>
          <p:nvPr>
            <p:ph idx="1"/>
          </p:nvPr>
        </p:nvSpPr>
        <p:spPr>
          <a:xfrm>
            <a:off x="5022167" y="407988"/>
            <a:ext cx="7061982" cy="6344504"/>
          </a:xfrm>
        </p:spPr>
        <p:txBody>
          <a:bodyPr>
            <a:noAutofit/>
          </a:bodyPr>
          <a:lstStyle/>
          <a:p>
            <a:pPr marL="0" indent="0">
              <a:buNone/>
            </a:pPr>
            <a:r>
              <a:rPr lang="en-GB" sz="3200" b="1" dirty="0">
                <a:highlight>
                  <a:srgbClr val="FFFF00"/>
                </a:highlight>
                <a:latin typeface="Tw Cen MT" panose="020B0602020104020603" pitchFamily="34" charset="0"/>
              </a:rPr>
              <a:t>Benefits </a:t>
            </a:r>
          </a:p>
          <a:p>
            <a:r>
              <a:rPr lang="en-GB" sz="2200" dirty="0">
                <a:latin typeface="Tw Cen MT" panose="020B0602020104020603" pitchFamily="34" charset="0"/>
              </a:rPr>
              <a:t>An organizational structure outlines how certain activities are directed to achieve the goals of an organization.</a:t>
            </a:r>
          </a:p>
          <a:p>
            <a:r>
              <a:rPr lang="en-GB" sz="2200" dirty="0">
                <a:latin typeface="Tw Cen MT" panose="020B0602020104020603" pitchFamily="34" charset="0"/>
              </a:rPr>
              <a:t>Successful organizational structures define each employee's job and how it fits within the overall system.</a:t>
            </a:r>
          </a:p>
          <a:p>
            <a:r>
              <a:rPr lang="en-GB" sz="2200" dirty="0">
                <a:latin typeface="Tw Cen MT" panose="020B0602020104020603" pitchFamily="34" charset="0"/>
              </a:rPr>
              <a:t>A centralized structure has a defined chain of command, while decentralized structures give almost every employee receiving a high level of personal agency.</a:t>
            </a:r>
          </a:p>
          <a:p>
            <a:r>
              <a:rPr lang="en-GB" sz="2200" dirty="0">
                <a:latin typeface="Tw Cen MT" panose="020B0602020104020603" pitchFamily="34" charset="0"/>
              </a:rPr>
              <a:t>Types of organizational structures include functional, divisional, </a:t>
            </a:r>
            <a:r>
              <a:rPr lang="en-GB" sz="2200" dirty="0" err="1">
                <a:latin typeface="Tw Cen MT" panose="020B0602020104020603" pitchFamily="34" charset="0"/>
              </a:rPr>
              <a:t>flatarchy</a:t>
            </a:r>
            <a:r>
              <a:rPr lang="en-GB" sz="2200" dirty="0">
                <a:latin typeface="Tw Cen MT" panose="020B0602020104020603" pitchFamily="34" charset="0"/>
              </a:rPr>
              <a:t>, and matrix structures. </a:t>
            </a:r>
          </a:p>
          <a:p>
            <a:r>
              <a:rPr lang="en-GB" sz="2200" dirty="0">
                <a:latin typeface="Tw Cen MT" panose="020B0602020104020603" pitchFamily="34" charset="0"/>
              </a:rPr>
              <a:t>Senior leaders should consider a variety of factors before deciding which type of organization is best for their business, including the business goals, industry, and culture of the company</a:t>
            </a:r>
          </a:p>
        </p:txBody>
      </p:sp>
      <p:sp>
        <p:nvSpPr>
          <p:cNvPr id="4" name="Footer Placeholder 3">
            <a:extLst>
              <a:ext uri="{FF2B5EF4-FFF2-40B4-BE49-F238E27FC236}">
                <a16:creationId xmlns:a16="http://schemas.microsoft.com/office/drawing/2014/main" id="{B952B7FD-6475-48D7-896A-37202C4BB01F}"/>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1292065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Content Placeholder 2">
            <a:extLst>
              <a:ext uri="{FF2B5EF4-FFF2-40B4-BE49-F238E27FC236}">
                <a16:creationId xmlns:a16="http://schemas.microsoft.com/office/drawing/2014/main" id="{D14CBE14-4C47-45F6-9C7A-9D369E055B19}"/>
              </a:ext>
            </a:extLst>
          </p:cNvPr>
          <p:cNvSpPr>
            <a:spLocks noGrp="1"/>
          </p:cNvSpPr>
          <p:nvPr>
            <p:ph idx="1"/>
          </p:nvPr>
        </p:nvSpPr>
        <p:spPr>
          <a:xfrm>
            <a:off x="679769" y="867419"/>
            <a:ext cx="7833252" cy="5392704"/>
          </a:xfrm>
        </p:spPr>
        <p:txBody>
          <a:bodyPr>
            <a:normAutofit/>
          </a:bodyPr>
          <a:lstStyle/>
          <a:p>
            <a:pPr marL="0" indent="0">
              <a:buNone/>
            </a:pPr>
            <a:r>
              <a:rPr lang="en-GB" sz="2400" b="1" dirty="0">
                <a:highlight>
                  <a:srgbClr val="FFFF00"/>
                </a:highlight>
                <a:latin typeface="Tw Cen MT" panose="020B0602020104020603" pitchFamily="34" charset="0"/>
              </a:rPr>
              <a:t>Benefits </a:t>
            </a:r>
          </a:p>
          <a:p>
            <a:pPr>
              <a:buFont typeface="Wingdings" panose="05000000000000000000" pitchFamily="2" charset="2"/>
              <a:buChar char="§"/>
            </a:pPr>
            <a:r>
              <a:rPr lang="en-GB" sz="2400" dirty="0">
                <a:latin typeface="Tw Cen MT" panose="020B0602020104020603" pitchFamily="34" charset="0"/>
              </a:rPr>
              <a:t>Economic and efficient performance of the organisation and level of resource utilisation; </a:t>
            </a:r>
          </a:p>
          <a:p>
            <a:pPr>
              <a:buFont typeface="Wingdings" panose="05000000000000000000" pitchFamily="2" charset="2"/>
              <a:buChar char="§"/>
            </a:pPr>
            <a:r>
              <a:rPr lang="en-GB" sz="2400" dirty="0">
                <a:latin typeface="Tw Cen MT" panose="020B0602020104020603" pitchFamily="34" charset="0"/>
              </a:rPr>
              <a:t>Monitoring activities of the organisation; </a:t>
            </a:r>
          </a:p>
          <a:p>
            <a:pPr>
              <a:buFont typeface="Wingdings" panose="05000000000000000000" pitchFamily="2" charset="2"/>
              <a:buChar char="§"/>
            </a:pPr>
            <a:r>
              <a:rPr lang="en-GB" sz="2400" dirty="0">
                <a:latin typeface="Tw Cen MT" panose="020B0602020104020603" pitchFamily="34" charset="0"/>
              </a:rPr>
              <a:t>Accountability for areas of work undertaken by groups and individual members of the organisation; </a:t>
            </a:r>
          </a:p>
          <a:p>
            <a:pPr>
              <a:buFont typeface="Wingdings" panose="05000000000000000000" pitchFamily="2" charset="2"/>
              <a:buChar char="§"/>
            </a:pPr>
            <a:r>
              <a:rPr lang="en-GB" sz="2400" dirty="0">
                <a:latin typeface="Tw Cen MT" panose="020B0602020104020603" pitchFamily="34" charset="0"/>
              </a:rPr>
              <a:t>Co-ordination of different parts of the organisation and different areas of work; </a:t>
            </a:r>
          </a:p>
          <a:p>
            <a:pPr>
              <a:buFont typeface="Wingdings" panose="05000000000000000000" pitchFamily="2" charset="2"/>
              <a:buChar char="§"/>
            </a:pPr>
            <a:r>
              <a:rPr lang="en-GB" sz="2400" dirty="0">
                <a:latin typeface="Tw Cen MT" panose="020B0602020104020603" pitchFamily="34" charset="0"/>
              </a:rPr>
              <a:t>Flexibility in order to respond to future demands and developments, and to adapt to changing environmental influences; and </a:t>
            </a:r>
          </a:p>
          <a:p>
            <a:pPr>
              <a:buFont typeface="Wingdings" panose="05000000000000000000" pitchFamily="2" charset="2"/>
              <a:buChar char="§"/>
            </a:pPr>
            <a:r>
              <a:rPr lang="en-GB" sz="2400" dirty="0">
                <a:latin typeface="Tw Cen MT" panose="020B0602020104020603" pitchFamily="34" charset="0"/>
              </a:rPr>
              <a:t>Social satisfaction of members working in the organisation.</a:t>
            </a:r>
            <a:endParaRPr lang="en-US" sz="2400" dirty="0">
              <a:latin typeface="Tw Cen MT" panose="020B0602020104020603" pitchFamily="34" charset="0"/>
            </a:endParaRPr>
          </a:p>
          <a:p>
            <a:endParaRPr lang="en-GB" sz="1800" dirty="0"/>
          </a:p>
        </p:txBody>
      </p:sp>
      <p:pic>
        <p:nvPicPr>
          <p:cNvPr id="5" name="Picture 4" descr="White puzzle with one red piece">
            <a:extLst>
              <a:ext uri="{FF2B5EF4-FFF2-40B4-BE49-F238E27FC236}">
                <a16:creationId xmlns:a16="http://schemas.microsoft.com/office/drawing/2014/main" id="{ABECA4AC-52DD-4E31-B6A9-D2EB057B6ABD}"/>
              </a:ext>
            </a:extLst>
          </p:cNvPr>
          <p:cNvPicPr>
            <a:picLocks noChangeAspect="1"/>
          </p:cNvPicPr>
          <p:nvPr/>
        </p:nvPicPr>
        <p:blipFill rotWithShape="1">
          <a:blip r:embed="rId2"/>
          <a:srcRect l="22656" r="21095" b="2"/>
          <a:stretch/>
        </p:blipFill>
        <p:spPr>
          <a:xfrm>
            <a:off x="8665382" y="3211352"/>
            <a:ext cx="3450438" cy="34504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8"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6E6C7032-AE2F-4FF8-BC22-9226ACC326FB}"/>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1234370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box skeletons">
            <a:extLst>
              <a:ext uri="{FF2B5EF4-FFF2-40B4-BE49-F238E27FC236}">
                <a16:creationId xmlns:a16="http://schemas.microsoft.com/office/drawing/2014/main" id="{A33B1195-798C-4E8E-896F-EA6FDC36304C}"/>
              </a:ext>
            </a:extLst>
          </p:cNvPr>
          <p:cNvPicPr>
            <a:picLocks noChangeAspect="1"/>
          </p:cNvPicPr>
          <p:nvPr/>
        </p:nvPicPr>
        <p:blipFill rotWithShape="1">
          <a:blip r:embed="rId2"/>
          <a:srcRect l="21949" r="18516" b="-1"/>
          <a:stretch/>
        </p:blipFill>
        <p:spPr>
          <a:xfrm>
            <a:off x="21" y="10"/>
            <a:ext cx="301046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7B1C1964-3D7B-4DC0-8AC3-4C9DD0CDEBE9}"/>
              </a:ext>
            </a:extLst>
          </p:cNvPr>
          <p:cNvSpPr>
            <a:spLocks noGrp="1"/>
          </p:cNvSpPr>
          <p:nvPr>
            <p:ph idx="1"/>
          </p:nvPr>
        </p:nvSpPr>
        <p:spPr>
          <a:xfrm>
            <a:off x="3587262" y="548640"/>
            <a:ext cx="8384343" cy="5628323"/>
          </a:xfrm>
        </p:spPr>
        <p:txBody>
          <a:bodyPr>
            <a:normAutofit/>
          </a:bodyPr>
          <a:lstStyle/>
          <a:p>
            <a:pPr marL="0" indent="0">
              <a:buNone/>
            </a:pPr>
            <a:r>
              <a:rPr lang="en-GB" sz="2400" b="1" i="1" dirty="0">
                <a:solidFill>
                  <a:schemeClr val="bg1"/>
                </a:solidFill>
                <a:highlight>
                  <a:srgbClr val="000080"/>
                </a:highlight>
              </a:rPr>
              <a:t>Matrix Structure</a:t>
            </a:r>
          </a:p>
          <a:p>
            <a:r>
              <a:rPr lang="en-GB" sz="2400" b="1" dirty="0"/>
              <a:t>Matrix Structure Combines Functional and Divisional Models;</a:t>
            </a:r>
            <a:endParaRPr lang="en-GB" sz="2400" dirty="0"/>
          </a:p>
          <a:p>
            <a:r>
              <a:rPr lang="en-GB" sz="2400" dirty="0"/>
              <a:t>It is also the most confusing and the least used. </a:t>
            </a:r>
          </a:p>
          <a:p>
            <a:r>
              <a:rPr lang="en-GB" sz="2400" dirty="0"/>
              <a:t>This structure matrixes employees across different superiors, divisions, or departments. </a:t>
            </a:r>
          </a:p>
          <a:p>
            <a:r>
              <a:rPr lang="en-GB" sz="2400" dirty="0"/>
              <a:t>An employee working for a matrixed company, for example, may have duties in both sales and customer service.</a:t>
            </a:r>
          </a:p>
          <a:p>
            <a:endParaRPr lang="en-US" sz="2400" dirty="0"/>
          </a:p>
          <a:p>
            <a:r>
              <a:rPr lang="en-US" sz="2400" dirty="0"/>
              <a:t>A matrix structure combines elements of the functional and divisional models, so it’s more complex.</a:t>
            </a:r>
          </a:p>
          <a:p>
            <a:r>
              <a:rPr lang="en-US" sz="2400" dirty="0"/>
              <a:t> It groups people into functional departments of specialization, then further separates them into divisional projects and products.</a:t>
            </a:r>
          </a:p>
          <a:p>
            <a:endParaRPr lang="en-US" sz="1400" dirty="0"/>
          </a:p>
          <a:p>
            <a:endParaRPr lang="en-GB" sz="1400" dirty="0"/>
          </a:p>
        </p:txBody>
      </p:sp>
      <p:sp>
        <p:nvSpPr>
          <p:cNvPr id="4" name="Footer Placeholder 3">
            <a:extLst>
              <a:ext uri="{FF2B5EF4-FFF2-40B4-BE49-F238E27FC236}">
                <a16:creationId xmlns:a16="http://schemas.microsoft.com/office/drawing/2014/main" id="{3AFDEA05-DD38-4FE6-8432-F996D77D4C3F}"/>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3988679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4076-3C1C-4CC0-AF50-6F69F41DBEE1}"/>
              </a:ext>
            </a:extLst>
          </p:cNvPr>
          <p:cNvSpPr>
            <a:spLocks noGrp="1"/>
          </p:cNvSpPr>
          <p:nvPr>
            <p:ph type="title"/>
          </p:nvPr>
        </p:nvSpPr>
        <p:spPr>
          <a:xfrm>
            <a:off x="481013" y="3752849"/>
            <a:ext cx="3290887" cy="2452687"/>
          </a:xfrm>
        </p:spPr>
        <p:txBody>
          <a:bodyPr anchor="ctr">
            <a:normAutofit/>
          </a:bodyPr>
          <a:lstStyle/>
          <a:p>
            <a:br>
              <a:rPr lang="en-GB" sz="3600"/>
            </a:br>
            <a:endParaRPr lang="en-GB" sz="3600"/>
          </a:p>
        </p:txBody>
      </p:sp>
      <p:pic>
        <p:nvPicPr>
          <p:cNvPr id="4" name="Picture 2" descr="What is a Matrix Organization? - YouTube">
            <a:extLst>
              <a:ext uri="{FF2B5EF4-FFF2-40B4-BE49-F238E27FC236}">
                <a16:creationId xmlns:a16="http://schemas.microsoft.com/office/drawing/2014/main" id="{8933536A-85ED-4301-9418-E163F9F115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499" b="26395"/>
          <a:stretch/>
        </p:blipFill>
        <p:spPr bwMode="auto">
          <a:xfrm>
            <a:off x="20" y="10"/>
            <a:ext cx="12191980" cy="295420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36F9E56-E4BC-4DE8-9EBC-E634A8E917CE}"/>
              </a:ext>
            </a:extLst>
          </p:cNvPr>
          <p:cNvSpPr>
            <a:spLocks noGrp="1"/>
          </p:cNvSpPr>
          <p:nvPr>
            <p:ph idx="1"/>
          </p:nvPr>
        </p:nvSpPr>
        <p:spPr>
          <a:xfrm>
            <a:off x="251791" y="3105151"/>
            <a:ext cx="11635409" cy="3605138"/>
          </a:xfrm>
        </p:spPr>
        <p:txBody>
          <a:bodyPr anchor="ctr">
            <a:normAutofit lnSpcReduction="10000"/>
          </a:bodyPr>
          <a:lstStyle/>
          <a:p>
            <a:pPr marL="0" indent="0">
              <a:buNone/>
            </a:pPr>
            <a:r>
              <a:rPr lang="en-GB" dirty="0">
                <a:highlight>
                  <a:srgbClr val="FFFF00"/>
                </a:highlight>
                <a:latin typeface="Tw Cen MT" panose="020B0602020104020603" pitchFamily="34" charset="0"/>
              </a:rPr>
              <a:t>Matrix Structure-CONT…</a:t>
            </a:r>
          </a:p>
          <a:p>
            <a:r>
              <a:rPr lang="en-US" dirty="0">
                <a:latin typeface="Tw Cen MT" panose="020B0602020104020603" pitchFamily="34" charset="0"/>
              </a:rPr>
              <a:t>In a matrix structure the team members are given more autonomy and expected to take on more responsibility for their work. </a:t>
            </a:r>
          </a:p>
          <a:p>
            <a:r>
              <a:rPr lang="en-US" dirty="0">
                <a:latin typeface="Tw Cen MT" panose="020B0602020104020603" pitchFamily="34" charset="0"/>
              </a:rPr>
              <a:t>This increases the productivity of the team, fosters greater innovation and creativity, and allows managers to cooperatively solve decision-making problems through group interaction. </a:t>
            </a:r>
          </a:p>
          <a:p>
            <a:r>
              <a:rPr lang="en-US" dirty="0">
                <a:latin typeface="Tw Cen MT" panose="020B0602020104020603" pitchFamily="34" charset="0"/>
              </a:rPr>
              <a:t>This type of organizational structure takes lots of planning and effort, making it appropriate for large companies that have the resources to devote to managing a complex business framework.</a:t>
            </a:r>
            <a:endParaRPr lang="en-GB" dirty="0">
              <a:latin typeface="Tw Cen MT" panose="020B0602020104020603" pitchFamily="34" charset="0"/>
            </a:endParaRPr>
          </a:p>
          <a:p>
            <a:endParaRPr lang="en-GB" sz="1700" dirty="0"/>
          </a:p>
        </p:txBody>
      </p:sp>
      <p:sp>
        <p:nvSpPr>
          <p:cNvPr id="5" name="Footer Placeholder 4">
            <a:extLst>
              <a:ext uri="{FF2B5EF4-FFF2-40B4-BE49-F238E27FC236}">
                <a16:creationId xmlns:a16="http://schemas.microsoft.com/office/drawing/2014/main" id="{ADFD4A22-0A77-4400-8292-07B55C7F7D50}"/>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300581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ooter Placeholder 3">
            <a:extLst>
              <a:ext uri="{FF2B5EF4-FFF2-40B4-BE49-F238E27FC236}">
                <a16:creationId xmlns:a16="http://schemas.microsoft.com/office/drawing/2014/main" id="{34DA9897-2FC6-4363-BACA-154F0F4E4FA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Created by Tayo Alebiosu</a:t>
            </a:r>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1 Typical organizational chart for a hospital | Download Scientific Diagram">
            <a:extLst>
              <a:ext uri="{FF2B5EF4-FFF2-40B4-BE49-F238E27FC236}">
                <a16:creationId xmlns:a16="http://schemas.microsoft.com/office/drawing/2014/main" id="{6D63D846-1D4D-4A3C-A9FC-FFD76C457C8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773723"/>
            <a:ext cx="10905066" cy="520525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25F8681-B541-4A10-9AEF-B55D28AE76BE}"/>
              </a:ext>
            </a:extLst>
          </p:cNvPr>
          <p:cNvSpPr txBox="1"/>
          <p:nvPr/>
        </p:nvSpPr>
        <p:spPr>
          <a:xfrm>
            <a:off x="3251265" y="202196"/>
            <a:ext cx="6105378" cy="369332"/>
          </a:xfrm>
          <a:prstGeom prst="rect">
            <a:avLst/>
          </a:prstGeom>
          <a:noFill/>
        </p:spPr>
        <p:txBody>
          <a:bodyPr wrap="square">
            <a:spAutoFit/>
          </a:bodyPr>
          <a:lstStyle/>
          <a:p>
            <a:r>
              <a:rPr lang="en-GB" b="0" i="0" u="sng" dirty="0">
                <a:solidFill>
                  <a:srgbClr val="F1F3F4"/>
                </a:solidFill>
                <a:effectLst/>
                <a:latin typeface="Roboto" panose="02000000000000000000" pitchFamily="2" charset="0"/>
                <a:hlinkClick r:id="rId3" tooltip="1 Typical organizational chart for a hospital | Download Scientific Diagram"/>
              </a:rPr>
              <a:t>Typical organizational chart for a hospital</a:t>
            </a:r>
            <a:endParaRPr lang="en-GB" dirty="0"/>
          </a:p>
        </p:txBody>
      </p:sp>
    </p:spTree>
    <p:extLst>
      <p:ext uri="{BB962C8B-B14F-4D97-AF65-F5344CB8AC3E}">
        <p14:creationId xmlns:p14="http://schemas.microsoft.com/office/powerpoint/2010/main" val="738561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 name="Rectangle 14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18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Organisational Structure - Kid Sense Child Development">
            <a:extLst>
              <a:ext uri="{FF2B5EF4-FFF2-40B4-BE49-F238E27FC236}">
                <a16:creationId xmlns:a16="http://schemas.microsoft.com/office/drawing/2014/main" id="{615C86AB-F3CC-40D9-9DBF-57AEC66466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17452" y="643467"/>
            <a:ext cx="10466363" cy="557106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C9FCD6E-B63C-4D26-B4C2-1920BEC1C7D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Created by Tayo Alebiosu</a:t>
            </a:r>
          </a:p>
        </p:txBody>
      </p:sp>
    </p:spTree>
    <p:extLst>
      <p:ext uri="{BB962C8B-B14F-4D97-AF65-F5344CB8AC3E}">
        <p14:creationId xmlns:p14="http://schemas.microsoft.com/office/powerpoint/2010/main" val="2164771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ooter Placeholder 3">
            <a:extLst>
              <a:ext uri="{FF2B5EF4-FFF2-40B4-BE49-F238E27FC236}">
                <a16:creationId xmlns:a16="http://schemas.microsoft.com/office/drawing/2014/main" id="{791F53F8-6026-4E0E-BCDC-E3BA035D597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Created by Tayo Alebiosu</a:t>
            </a:r>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The Old Vicarage | About Us | Statement of Purpose">
            <a:extLst>
              <a:ext uri="{FF2B5EF4-FFF2-40B4-BE49-F238E27FC236}">
                <a16:creationId xmlns:a16="http://schemas.microsoft.com/office/drawing/2014/main" id="{222E8200-FE69-44FF-98FA-E3DFC11D23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512759"/>
            <a:ext cx="10905066" cy="584359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576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ooter Placeholder 3">
            <a:extLst>
              <a:ext uri="{FF2B5EF4-FFF2-40B4-BE49-F238E27FC236}">
                <a16:creationId xmlns:a16="http://schemas.microsoft.com/office/drawing/2014/main" id="{72C96621-8810-4775-B970-27FB8F51525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Created by Tayo Alebiosu</a:t>
            </a:r>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Organisational Structure | ICRIT Healthcare">
            <a:extLst>
              <a:ext uri="{FF2B5EF4-FFF2-40B4-BE49-F238E27FC236}">
                <a16:creationId xmlns:a16="http://schemas.microsoft.com/office/drawing/2014/main" id="{E57DC71D-A24D-45B4-89A6-6F49ED66D2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825415"/>
            <a:ext cx="10905066" cy="520716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6562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ooter Placeholder 3">
            <a:extLst>
              <a:ext uri="{FF2B5EF4-FFF2-40B4-BE49-F238E27FC236}">
                <a16:creationId xmlns:a16="http://schemas.microsoft.com/office/drawing/2014/main" id="{30F8BBD0-A457-4CBC-88B3-F444206B691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Created by Tayo Alebiosu</a:t>
            </a:r>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Organizational Charts">
            <a:extLst>
              <a:ext uri="{FF2B5EF4-FFF2-40B4-BE49-F238E27FC236}">
                <a16:creationId xmlns:a16="http://schemas.microsoft.com/office/drawing/2014/main" id="{B6D40D3C-C872-4C67-B8B5-DD00047FDE0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62708" y="643467"/>
            <a:ext cx="11155680"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D2AFB85-697D-4745-A949-F9C1AC08AC63}"/>
              </a:ext>
            </a:extLst>
          </p:cNvPr>
          <p:cNvSpPr txBox="1"/>
          <p:nvPr/>
        </p:nvSpPr>
        <p:spPr>
          <a:xfrm>
            <a:off x="3044687" y="0"/>
            <a:ext cx="6102626" cy="646331"/>
          </a:xfrm>
          <a:prstGeom prst="rect">
            <a:avLst/>
          </a:prstGeom>
          <a:noFill/>
        </p:spPr>
        <p:txBody>
          <a:bodyPr wrap="square">
            <a:spAutoFit/>
          </a:bodyPr>
          <a:lstStyle/>
          <a:p>
            <a:r>
              <a:rPr lang="en-US" sz="3600" dirty="0">
                <a:solidFill>
                  <a:schemeClr val="bg1"/>
                </a:solidFill>
                <a:highlight>
                  <a:srgbClr val="000080"/>
                </a:highlight>
                <a:latin typeface="Candara" panose="020E0502030303020204" pitchFamily="34" charset="0"/>
              </a:rPr>
              <a:t>Nursing home organigram</a:t>
            </a:r>
            <a:endParaRPr lang="en-GB" sz="3600" dirty="0">
              <a:solidFill>
                <a:schemeClr val="bg1"/>
              </a:solidFill>
              <a:highlight>
                <a:srgbClr val="000080"/>
              </a:highlight>
              <a:latin typeface="Candara" panose="020E0502030303020204" pitchFamily="34" charset="0"/>
            </a:endParaRPr>
          </a:p>
        </p:txBody>
      </p:sp>
    </p:spTree>
    <p:extLst>
      <p:ext uri="{BB962C8B-B14F-4D97-AF65-F5344CB8AC3E}">
        <p14:creationId xmlns:p14="http://schemas.microsoft.com/office/powerpoint/2010/main" val="2391288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ooter Placeholder 3">
            <a:extLst>
              <a:ext uri="{FF2B5EF4-FFF2-40B4-BE49-F238E27FC236}">
                <a16:creationId xmlns:a16="http://schemas.microsoft.com/office/drawing/2014/main" id="{06A75DFB-A35D-4264-BC09-3540E9EFE87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Created by Tayo Alebiosu</a:t>
            </a:r>
          </a:p>
        </p:txBody>
      </p:sp>
      <p:sp>
        <p:nvSpPr>
          <p:cNvPr id="145" name="Isosceles Triangle 14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Hospital organizational Chart Examples Lovely Image Result for organizational  Chart for assisted L… in 2021 | Organizational chart, Organizational  structure, Organizational">
            <a:extLst>
              <a:ext uri="{FF2B5EF4-FFF2-40B4-BE49-F238E27FC236}">
                <a16:creationId xmlns:a16="http://schemas.microsoft.com/office/drawing/2014/main" id="{79FAAAA7-C7BE-42BC-820E-1C4280AE73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53218" y="643467"/>
            <a:ext cx="11648050"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7" name="Isosceles Triangle 14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8490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6">
            <a:extLst>
              <a:ext uri="{FF2B5EF4-FFF2-40B4-BE49-F238E27FC236}">
                <a16:creationId xmlns:a16="http://schemas.microsoft.com/office/drawing/2014/main" id="{4408835E-34F5-4DBF-9187-4276D6799178}"/>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79A81EA3-CFC9-43CA-81BE-403EDC7D41C9}"/>
              </a:ext>
            </a:extLst>
          </p:cNvPr>
          <p:cNvSpPr>
            <a:spLocks noGrp="1"/>
          </p:cNvSpPr>
          <p:nvPr>
            <p:ph type="title"/>
          </p:nvPr>
        </p:nvSpPr>
        <p:spPr>
          <a:xfrm>
            <a:off x="329595" y="1048512"/>
            <a:ext cx="3313164" cy="3506138"/>
          </a:xfrm>
        </p:spPr>
        <p:txBody>
          <a:bodyPr>
            <a:normAutofit/>
          </a:bodyPr>
          <a:lstStyle/>
          <a:p>
            <a:pPr algn="r"/>
            <a:r>
              <a:rPr lang="en-GB" sz="4000" dirty="0">
                <a:solidFill>
                  <a:srgbClr val="FFFFFF"/>
                </a:solidFill>
              </a:rPr>
              <a:t>LO1 Activity -10 mins </a:t>
            </a:r>
          </a:p>
        </p:txBody>
      </p:sp>
      <p:cxnSp>
        <p:nvCxnSpPr>
          <p:cNvPr id="23" name="Straight Connector 1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5229DC9-F389-4A91-BB4A-9EFC59443F42}"/>
              </a:ext>
            </a:extLst>
          </p:cNvPr>
          <p:cNvGraphicFramePr>
            <a:graphicFrameLocks noGrp="1"/>
          </p:cNvGraphicFramePr>
          <p:nvPr>
            <p:ph idx="1"/>
            <p:extLst>
              <p:ext uri="{D42A27DB-BD31-4B8C-83A1-F6EECF244321}">
                <p14:modId xmlns:p14="http://schemas.microsoft.com/office/powerpoint/2010/main" val="3195924794"/>
              </p:ext>
            </p:extLst>
          </p:nvPr>
        </p:nvGraphicFramePr>
        <p:xfrm>
          <a:off x="4909650" y="393895"/>
          <a:ext cx="7076021" cy="53982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E6683AFF-2DBD-4676-B352-76B76DD0FA08}"/>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264848487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ooter Placeholder 3">
            <a:extLst>
              <a:ext uri="{FF2B5EF4-FFF2-40B4-BE49-F238E27FC236}">
                <a16:creationId xmlns:a16="http://schemas.microsoft.com/office/drawing/2014/main" id="{0817CF04-07C6-4588-AF3C-7C8C2A97483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Created by Tayo Alebiosu</a:t>
            </a:r>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K Lodge | Statement of purpose">
            <a:extLst>
              <a:ext uri="{FF2B5EF4-FFF2-40B4-BE49-F238E27FC236}">
                <a16:creationId xmlns:a16="http://schemas.microsoft.com/office/drawing/2014/main" id="{12C3D4A0-0C2D-4A1F-8858-AE175AF1B5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907203"/>
            <a:ext cx="10905066" cy="50435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4909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ooter Placeholder 3">
            <a:extLst>
              <a:ext uri="{FF2B5EF4-FFF2-40B4-BE49-F238E27FC236}">
                <a16:creationId xmlns:a16="http://schemas.microsoft.com/office/drawing/2014/main" id="{F65ACA46-E3B2-4BC2-867A-39A8B5106F0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Created by Tayo Alebiosu</a:t>
            </a:r>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AGE Business Cases - Residential Care Home Management in London">
            <a:extLst>
              <a:ext uri="{FF2B5EF4-FFF2-40B4-BE49-F238E27FC236}">
                <a16:creationId xmlns:a16="http://schemas.microsoft.com/office/drawing/2014/main" id="{6255EC9A-8D7E-48FB-A74C-875A0AAAC9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57980" y="643467"/>
            <a:ext cx="10676039"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740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White bulbs with a yellow one standing out">
            <a:extLst>
              <a:ext uri="{FF2B5EF4-FFF2-40B4-BE49-F238E27FC236}">
                <a16:creationId xmlns:a16="http://schemas.microsoft.com/office/drawing/2014/main" id="{83C9BE0A-B5D5-4AC3-9BBD-3F2011BDE457}"/>
              </a:ext>
            </a:extLst>
          </p:cNvPr>
          <p:cNvPicPr>
            <a:picLocks noChangeAspect="1"/>
          </p:cNvPicPr>
          <p:nvPr/>
        </p:nvPicPr>
        <p:blipFill rotWithShape="1">
          <a:blip r:embed="rId2"/>
          <a:srcRect l="12298" r="28168" b="-1"/>
          <a:stretch/>
        </p:blipFill>
        <p:spPr>
          <a:xfrm>
            <a:off x="20" y="10"/>
            <a:ext cx="3798257"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FBA8897-2B18-4FB0-9D83-98F105DF4701}"/>
              </a:ext>
            </a:extLst>
          </p:cNvPr>
          <p:cNvSpPr>
            <a:spLocks noGrp="1"/>
          </p:cNvSpPr>
          <p:nvPr>
            <p:ph idx="1"/>
          </p:nvPr>
        </p:nvSpPr>
        <p:spPr>
          <a:xfrm>
            <a:off x="4459458" y="590844"/>
            <a:ext cx="7315200" cy="5809956"/>
          </a:xfrm>
        </p:spPr>
        <p:txBody>
          <a:bodyPr>
            <a:normAutofit/>
          </a:bodyPr>
          <a:lstStyle/>
          <a:p>
            <a:pPr marL="0" indent="0">
              <a:buNone/>
            </a:pPr>
            <a:r>
              <a:rPr lang="en-GB" sz="2400" b="1" dirty="0">
                <a:highlight>
                  <a:srgbClr val="FFFF00"/>
                </a:highlight>
                <a:latin typeface="Tw Cen MT" panose="020B0602020104020603" pitchFamily="34" charset="0"/>
              </a:rPr>
              <a:t>Functional Structure:</a:t>
            </a:r>
          </a:p>
          <a:p>
            <a:r>
              <a:rPr lang="en-US" sz="2400" dirty="0">
                <a:latin typeface="Tw Cen MT" panose="020B0602020104020603" pitchFamily="34" charset="0"/>
              </a:rPr>
              <a:t>Under a functional organization structure, people who do similar tasks are grouped together based on specialty. </a:t>
            </a:r>
          </a:p>
          <a:p>
            <a:r>
              <a:rPr lang="en-US" sz="2400" dirty="0">
                <a:latin typeface="Tw Cen MT" panose="020B0602020104020603" pitchFamily="34" charset="0"/>
              </a:rPr>
              <a:t>So, all the accountants are placed in the finance department and so on for the marketing, operations, senior management and human resources departments.</a:t>
            </a:r>
          </a:p>
          <a:p>
            <a:r>
              <a:rPr lang="en-US" sz="2400" dirty="0">
                <a:latin typeface="Tw Cen MT" panose="020B0602020104020603" pitchFamily="34" charset="0"/>
              </a:rPr>
              <a:t>A functional org structure starts with positions with the highest levels of responsibility at the top and goes down from there.</a:t>
            </a:r>
          </a:p>
          <a:p>
            <a:r>
              <a:rPr lang="en-US" sz="2400" dirty="0">
                <a:latin typeface="Tw Cen MT" panose="020B0602020104020603" pitchFamily="34" charset="0"/>
              </a:rPr>
              <a:t> Primarily, though, employees are organized according to their specific skills and their corresponding function in the company. Each separate department is managed independently. </a:t>
            </a:r>
            <a:endParaRPr lang="en-US" sz="1400" dirty="0"/>
          </a:p>
          <a:p>
            <a:endParaRPr lang="en-GB" sz="1400" dirty="0"/>
          </a:p>
        </p:txBody>
      </p:sp>
      <p:sp>
        <p:nvSpPr>
          <p:cNvPr id="4" name="Footer Placeholder 3">
            <a:extLst>
              <a:ext uri="{FF2B5EF4-FFF2-40B4-BE49-F238E27FC236}">
                <a16:creationId xmlns:a16="http://schemas.microsoft.com/office/drawing/2014/main" id="{F31A7838-F648-4DB5-B8E2-8C5F392CC86D}"/>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3098863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441C-64B9-44A7-8D72-A522BDCA057B}"/>
              </a:ext>
            </a:extLst>
          </p:cNvPr>
          <p:cNvSpPr>
            <a:spLocks noGrp="1"/>
          </p:cNvSpPr>
          <p:nvPr>
            <p:ph type="title"/>
          </p:nvPr>
        </p:nvSpPr>
        <p:spPr>
          <a:xfrm>
            <a:off x="135834" y="113334"/>
            <a:ext cx="6596269" cy="827571"/>
          </a:xfrm>
        </p:spPr>
        <p:txBody>
          <a:bodyPr>
            <a:normAutofit/>
          </a:bodyPr>
          <a:lstStyle/>
          <a:p>
            <a:r>
              <a:rPr lang="en-GB" b="1" i="1" dirty="0">
                <a:solidFill>
                  <a:schemeClr val="bg1"/>
                </a:solidFill>
                <a:highlight>
                  <a:srgbClr val="000080"/>
                </a:highlight>
              </a:rPr>
              <a:t>Functional org structure</a:t>
            </a:r>
          </a:p>
        </p:txBody>
      </p:sp>
      <p:pic>
        <p:nvPicPr>
          <p:cNvPr id="2050" name="Picture 2" descr="functional org chart example">
            <a:extLst>
              <a:ext uri="{FF2B5EF4-FFF2-40B4-BE49-F238E27FC236}">
                <a16:creationId xmlns:a16="http://schemas.microsoft.com/office/drawing/2014/main" id="{37944185-DE44-4ADE-A45E-9DDA4A46E1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093817"/>
            <a:ext cx="10638183" cy="45455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B980A6-87B0-4792-B8D4-2D06EB17C264}"/>
              </a:ext>
            </a:extLst>
          </p:cNvPr>
          <p:cNvSpPr txBox="1"/>
          <p:nvPr/>
        </p:nvSpPr>
        <p:spPr>
          <a:xfrm>
            <a:off x="3882887" y="1292088"/>
            <a:ext cx="7129670" cy="923330"/>
          </a:xfrm>
          <a:prstGeom prst="rect">
            <a:avLst/>
          </a:prstGeom>
          <a:noFill/>
        </p:spPr>
        <p:txBody>
          <a:bodyPr wrap="square">
            <a:spAutoFit/>
          </a:bodyPr>
          <a:lstStyle/>
          <a:p>
            <a:r>
              <a:rPr lang="en-US" sz="1800" dirty="0"/>
              <a:t>The advantages of this kind of structure include quick decision making, because the group members can easily communicate. They can also learn from each other, since they already possess similar skill sets and interests.</a:t>
            </a:r>
            <a:endParaRPr lang="en-GB" sz="1800" dirty="0"/>
          </a:p>
        </p:txBody>
      </p:sp>
      <p:sp>
        <p:nvSpPr>
          <p:cNvPr id="4" name="Footer Placeholder 3">
            <a:extLst>
              <a:ext uri="{FF2B5EF4-FFF2-40B4-BE49-F238E27FC236}">
                <a16:creationId xmlns:a16="http://schemas.microsoft.com/office/drawing/2014/main" id="{110E28A4-75D8-4643-A207-4177FEEF6171}"/>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633208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Coffee">
            <a:extLst>
              <a:ext uri="{FF2B5EF4-FFF2-40B4-BE49-F238E27FC236}">
                <a16:creationId xmlns:a16="http://schemas.microsoft.com/office/drawing/2014/main" id="{D0A02A41-9B91-446D-BF11-0837D56C17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36211" y="165871"/>
            <a:ext cx="2353922" cy="2353922"/>
          </a:xfrm>
          <a:prstGeom prst="rect">
            <a:avLst/>
          </a:prstGeom>
        </p:spPr>
      </p:pic>
      <p:sp>
        <p:nvSpPr>
          <p:cNvPr id="3" name="Content Placeholder 2">
            <a:extLst>
              <a:ext uri="{FF2B5EF4-FFF2-40B4-BE49-F238E27FC236}">
                <a16:creationId xmlns:a16="http://schemas.microsoft.com/office/drawing/2014/main" id="{E90921F5-4ADD-4855-A803-6BBD7CEE85BA}"/>
              </a:ext>
            </a:extLst>
          </p:cNvPr>
          <p:cNvSpPr>
            <a:spLocks noGrp="1"/>
          </p:cNvSpPr>
          <p:nvPr>
            <p:ph idx="1"/>
          </p:nvPr>
        </p:nvSpPr>
        <p:spPr>
          <a:xfrm>
            <a:off x="6657715" y="2990818"/>
            <a:ext cx="4195675" cy="2913872"/>
          </a:xfrm>
        </p:spPr>
        <p:txBody>
          <a:bodyPr anchor="t">
            <a:normAutofit/>
          </a:bodyPr>
          <a:lstStyle/>
          <a:p>
            <a:r>
              <a:rPr lang="en-GB" sz="3200" b="1" dirty="0">
                <a:highlight>
                  <a:srgbClr val="00FFFF"/>
                </a:highlight>
                <a:latin typeface="Candara" panose="020E0502030303020204" pitchFamily="34" charset="0"/>
              </a:rPr>
              <a:t>10 minutes break</a:t>
            </a:r>
          </a:p>
          <a:p>
            <a:endParaRPr lang="en-GB" sz="2000" dirty="0">
              <a:latin typeface="Tw Cen MT" panose="020B0602020104020603" pitchFamily="34" charset="0"/>
            </a:endParaRPr>
          </a:p>
        </p:txBody>
      </p:sp>
      <p:sp>
        <p:nvSpPr>
          <p:cNvPr id="4" name="Footer Placeholder 3">
            <a:extLst>
              <a:ext uri="{FF2B5EF4-FFF2-40B4-BE49-F238E27FC236}">
                <a16:creationId xmlns:a16="http://schemas.microsoft.com/office/drawing/2014/main" id="{869F8EA2-BD03-450C-9677-C961E0D8F027}"/>
              </a:ext>
            </a:extLst>
          </p:cNvPr>
          <p:cNvSpPr>
            <a:spLocks noGrp="1"/>
          </p:cNvSpPr>
          <p:nvPr>
            <p:ph type="ftr" sz="quarter" idx="11"/>
          </p:nvPr>
        </p:nvSpPr>
        <p:spPr>
          <a:xfrm rot="16200000">
            <a:off x="9812115" y="1591485"/>
            <a:ext cx="3548094"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r>
              <a:rPr kumimoji="0" lang="en-GB" b="0" i="0" u="none" strike="noStrike" kern="1200" cap="none" spc="0" normalizeH="0" baseline="0" noProof="0" dirty="0">
                <a:ln>
                  <a:noFill/>
                </a:ln>
                <a:solidFill>
                  <a:schemeClr val="tx1">
                    <a:alpha val="60000"/>
                  </a:schemeClr>
                </a:solidFill>
                <a:effectLst/>
                <a:uLnTx/>
                <a:uFillTx/>
                <a:latin typeface="Calibri" panose="020F0502020204030204"/>
                <a:ea typeface="+mn-ea"/>
                <a:cs typeface="+mn-cs"/>
              </a:rPr>
              <a:t>Created by Tayo Alebiosu</a:t>
            </a:r>
          </a:p>
        </p:txBody>
      </p:sp>
      <p:pic>
        <p:nvPicPr>
          <p:cNvPr id="6" name="Picture 2" descr="Tea break - Free icons">
            <a:extLst>
              <a:ext uri="{FF2B5EF4-FFF2-40B4-BE49-F238E27FC236}">
                <a16:creationId xmlns:a16="http://schemas.microsoft.com/office/drawing/2014/main" id="{09A198E1-2FD5-4396-9054-31757B027CF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5154" y="3684772"/>
            <a:ext cx="2752751" cy="2752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948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87C7758-2BE8-4E97-A02C-8B7EE8DEDEB1}"/>
              </a:ext>
            </a:extLst>
          </p:cNvPr>
          <p:cNvSpPr>
            <a:spLocks noGrp="1"/>
          </p:cNvSpPr>
          <p:nvPr>
            <p:ph idx="1"/>
          </p:nvPr>
        </p:nvSpPr>
        <p:spPr>
          <a:xfrm>
            <a:off x="4447308" y="591344"/>
            <a:ext cx="7403984" cy="5585619"/>
          </a:xfrm>
        </p:spPr>
        <p:txBody>
          <a:bodyPr anchor="ctr">
            <a:normAutofit/>
          </a:bodyPr>
          <a:lstStyle/>
          <a:p>
            <a:r>
              <a:rPr lang="en-GB" sz="2200" dirty="0" err="1"/>
              <a:t>Flatarchy</a:t>
            </a:r>
            <a:r>
              <a:rPr lang="en-GB" sz="2200" dirty="0"/>
              <a:t>, a newer structure, is the third type and is used among many </a:t>
            </a:r>
            <a:r>
              <a:rPr lang="en-GB" sz="2200" dirty="0" err="1"/>
              <a:t>startups</a:t>
            </a:r>
            <a:r>
              <a:rPr lang="en-GB" sz="2200" dirty="0"/>
              <a:t>. </a:t>
            </a:r>
          </a:p>
          <a:p>
            <a:r>
              <a:rPr lang="en-GB" sz="2200" dirty="0"/>
              <a:t>As the name alludes, it flattens the hierarchy and chain of command and gives its employees a lot of autonomy.</a:t>
            </a:r>
          </a:p>
          <a:p>
            <a:r>
              <a:rPr lang="en-US" sz="2200" dirty="0"/>
              <a:t>A flat organizational structure attempts to disrupt the traditional top-down management system of most companies.</a:t>
            </a:r>
          </a:p>
          <a:p>
            <a:r>
              <a:rPr lang="en-US" sz="2200" dirty="0"/>
              <a:t> Management is decentralized so there is no everyday “boss.” Each employee is the boss of themselves, eliminating bureaucracy and red tape and improving direct communication.</a:t>
            </a:r>
          </a:p>
          <a:p>
            <a:r>
              <a:rPr lang="en-US" sz="2200" dirty="0"/>
              <a:t>some organizations maintain this structure since it encourages less supervision and more involvement from all employees.</a:t>
            </a:r>
          </a:p>
          <a:p>
            <a:endParaRPr lang="en-US" sz="2200" dirty="0"/>
          </a:p>
          <a:p>
            <a:endParaRPr lang="en-GB" sz="2200" dirty="0"/>
          </a:p>
        </p:txBody>
      </p:sp>
      <p:sp>
        <p:nvSpPr>
          <p:cNvPr id="9" name="TextBox 8">
            <a:extLst>
              <a:ext uri="{FF2B5EF4-FFF2-40B4-BE49-F238E27FC236}">
                <a16:creationId xmlns:a16="http://schemas.microsoft.com/office/drawing/2014/main" id="{C326C1C3-6AD3-48FB-87CF-49A614A5B353}"/>
              </a:ext>
            </a:extLst>
          </p:cNvPr>
          <p:cNvSpPr txBox="1"/>
          <p:nvPr/>
        </p:nvSpPr>
        <p:spPr>
          <a:xfrm>
            <a:off x="340708" y="2644170"/>
            <a:ext cx="2919327" cy="1569660"/>
          </a:xfrm>
          <a:prstGeom prst="rect">
            <a:avLst/>
          </a:prstGeom>
          <a:noFill/>
        </p:spPr>
        <p:txBody>
          <a:bodyPr wrap="square">
            <a:spAutoFit/>
          </a:bodyPr>
          <a:lstStyle/>
          <a:p>
            <a:pPr marL="0" indent="0">
              <a:buNone/>
            </a:pPr>
            <a:r>
              <a:rPr lang="en-GB" sz="3200" b="1" dirty="0"/>
              <a:t>Flat Organizational Structure</a:t>
            </a:r>
          </a:p>
        </p:txBody>
      </p:sp>
      <p:sp>
        <p:nvSpPr>
          <p:cNvPr id="5" name="Footer Placeholder 4">
            <a:extLst>
              <a:ext uri="{FF2B5EF4-FFF2-40B4-BE49-F238E27FC236}">
                <a16:creationId xmlns:a16="http://schemas.microsoft.com/office/drawing/2014/main" id="{23FD0E57-D331-40E6-A58A-CB4AD69DAE8C}"/>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1853745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B526F-876B-434C-A360-F4056EDC2A72}"/>
              </a:ext>
            </a:extLst>
          </p:cNvPr>
          <p:cNvSpPr>
            <a:spLocks noGrp="1"/>
          </p:cNvSpPr>
          <p:nvPr>
            <p:ph type="title"/>
          </p:nvPr>
        </p:nvSpPr>
        <p:spPr>
          <a:xfrm>
            <a:off x="255103" y="365126"/>
            <a:ext cx="7152861" cy="761310"/>
          </a:xfrm>
        </p:spPr>
        <p:txBody>
          <a:bodyPr>
            <a:normAutofit/>
          </a:bodyPr>
          <a:lstStyle/>
          <a:p>
            <a:r>
              <a:rPr lang="en-US" sz="3200" b="1" i="1" dirty="0">
                <a:solidFill>
                  <a:schemeClr val="bg1"/>
                </a:solidFill>
                <a:highlight>
                  <a:srgbClr val="000080"/>
                </a:highlight>
              </a:rPr>
              <a:t>Horizontal or flat org structure</a:t>
            </a:r>
            <a:endParaRPr lang="en-GB" sz="3200" b="1" i="1" dirty="0">
              <a:solidFill>
                <a:schemeClr val="bg1"/>
              </a:solidFill>
              <a:highlight>
                <a:srgbClr val="000080"/>
              </a:highlight>
            </a:endParaRPr>
          </a:p>
        </p:txBody>
      </p:sp>
      <p:pic>
        <p:nvPicPr>
          <p:cNvPr id="3074" name="Picture 2" descr="horizontal or flat org chart example">
            <a:extLst>
              <a:ext uri="{FF2B5EF4-FFF2-40B4-BE49-F238E27FC236}">
                <a16:creationId xmlns:a16="http://schemas.microsoft.com/office/drawing/2014/main" id="{145142BC-8B50-4804-BE07-333894C89C9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5104" y="2880763"/>
            <a:ext cx="11711609" cy="39772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E27353F-503A-4A41-AF40-2CF177D25E43}"/>
              </a:ext>
            </a:extLst>
          </p:cNvPr>
          <p:cNvSpPr txBox="1"/>
          <p:nvPr/>
        </p:nvSpPr>
        <p:spPr>
          <a:xfrm>
            <a:off x="1550505" y="1126436"/>
            <a:ext cx="10204174" cy="2677656"/>
          </a:xfrm>
          <a:prstGeom prst="rect">
            <a:avLst/>
          </a:prstGeom>
          <a:noFill/>
        </p:spPr>
        <p:txBody>
          <a:bodyPr wrap="square">
            <a:spAutoFit/>
          </a:bodyPr>
          <a:lstStyle/>
          <a:p>
            <a:r>
              <a:rPr lang="en-US" sz="2400" dirty="0">
                <a:highlight>
                  <a:srgbClr val="FFFF00"/>
                </a:highlight>
                <a:latin typeface="Tw Cen MT" panose="020B0602020104020603" pitchFamily="34" charset="0"/>
              </a:rPr>
              <a:t>For example</a:t>
            </a:r>
            <a:r>
              <a:rPr lang="en-US" sz="2400" dirty="0">
                <a:latin typeface="Tw Cen MT" panose="020B0602020104020603" pitchFamily="34" charset="0"/>
              </a:rPr>
              <a:t>, an employee who has an idea doesn’t have to wade through three levels of upper managers to get the idea to the key person making the decision. The employee simply communicates directly with the target on a peer-based level.</a:t>
            </a:r>
          </a:p>
          <a:p>
            <a:endParaRPr lang="en-US" sz="2400" dirty="0">
              <a:latin typeface="Tw Cen MT" panose="020B0602020104020603" pitchFamily="34" charset="0"/>
            </a:endParaRPr>
          </a:p>
          <a:p>
            <a:r>
              <a:rPr lang="en-US" sz="2400" dirty="0">
                <a:latin typeface="Tw Cen MT" panose="020B0602020104020603" pitchFamily="34" charset="0"/>
              </a:rPr>
              <a:t>A company adopting this type of structure for everyday purposes typically establishes a special top-down management system for temporary projects or events.</a:t>
            </a:r>
            <a:endParaRPr lang="en-GB" sz="2400" dirty="0">
              <a:latin typeface="Tw Cen MT" panose="020B0602020104020603" pitchFamily="34" charset="0"/>
            </a:endParaRPr>
          </a:p>
        </p:txBody>
      </p:sp>
      <p:sp>
        <p:nvSpPr>
          <p:cNvPr id="4" name="Footer Placeholder 3">
            <a:extLst>
              <a:ext uri="{FF2B5EF4-FFF2-40B4-BE49-F238E27FC236}">
                <a16:creationId xmlns:a16="http://schemas.microsoft.com/office/drawing/2014/main" id="{EBC9E768-E03B-4681-B5E7-2C1A983480A0}"/>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1292302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rgbClr val="C34D5F"/>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2" name="Title 1">
            <a:extLst>
              <a:ext uri="{FF2B5EF4-FFF2-40B4-BE49-F238E27FC236}">
                <a16:creationId xmlns:a16="http://schemas.microsoft.com/office/drawing/2014/main" id="{69CE6E8B-54B3-47C9-918A-BA1E3A7FA33F}"/>
              </a:ext>
            </a:extLst>
          </p:cNvPr>
          <p:cNvSpPr>
            <a:spLocks noGrp="1"/>
          </p:cNvSpPr>
          <p:nvPr>
            <p:ph type="title"/>
          </p:nvPr>
        </p:nvSpPr>
        <p:spPr>
          <a:xfrm>
            <a:off x="838200" y="713312"/>
            <a:ext cx="3461084" cy="5431376"/>
          </a:xfrm>
        </p:spPr>
        <p:txBody>
          <a:bodyPr>
            <a:normAutofit/>
          </a:bodyPr>
          <a:lstStyle/>
          <a:p>
            <a:r>
              <a:rPr lang="en-GB" dirty="0">
                <a:solidFill>
                  <a:srgbClr val="FFFFFF"/>
                </a:solidFill>
              </a:rPr>
              <a:t>Hierarchical org structure.</a:t>
            </a:r>
          </a:p>
        </p:txBody>
      </p:sp>
      <p:sp>
        <p:nvSpPr>
          <p:cNvPr id="3" name="Content Placeholder 2">
            <a:extLst>
              <a:ext uri="{FF2B5EF4-FFF2-40B4-BE49-F238E27FC236}">
                <a16:creationId xmlns:a16="http://schemas.microsoft.com/office/drawing/2014/main" id="{9F372624-233C-43A2-99F8-C4B2E52C81A3}"/>
              </a:ext>
            </a:extLst>
          </p:cNvPr>
          <p:cNvSpPr>
            <a:spLocks noGrp="1"/>
          </p:cNvSpPr>
          <p:nvPr>
            <p:ph idx="1"/>
          </p:nvPr>
        </p:nvSpPr>
        <p:spPr>
          <a:xfrm>
            <a:off x="5317589" y="713313"/>
            <a:ext cx="6036212" cy="5431376"/>
          </a:xfrm>
        </p:spPr>
        <p:txBody>
          <a:bodyPr anchor="ctr">
            <a:normAutofit/>
          </a:bodyPr>
          <a:lstStyle/>
          <a:p>
            <a:r>
              <a:rPr lang="en-US" sz="2000" dirty="0"/>
              <a:t>The pyramid-shaped organizational chart we referred to earlier is known as a hierarchical org chart. It’s the most common type of organizational structure––the chain of command goes from the top (e.g., the CEO or manager) down (e.g., entry-level and low-level employees) and each employee has a supervisor. </a:t>
            </a:r>
            <a:endParaRPr lang="en-GB" sz="2000" dirty="0"/>
          </a:p>
        </p:txBody>
      </p:sp>
      <p:sp>
        <p:nvSpPr>
          <p:cNvPr id="4" name="Footer Placeholder 3">
            <a:extLst>
              <a:ext uri="{FF2B5EF4-FFF2-40B4-BE49-F238E27FC236}">
                <a16:creationId xmlns:a16="http://schemas.microsoft.com/office/drawing/2014/main" id="{60912B0B-B411-43BA-B2DB-526834B966A6}"/>
              </a:ext>
            </a:extLst>
          </p:cNvPr>
          <p:cNvSpPr>
            <a:spLocks noGrp="1"/>
          </p:cNvSpPr>
          <p:nvPr>
            <p:ph type="ftr" sz="quarter" idx="11"/>
          </p:nvPr>
        </p:nvSpPr>
        <p:spPr/>
        <p:txBody>
          <a:bodyPr/>
          <a:lstStyle/>
          <a:p>
            <a:r>
              <a:rPr lang="en-US"/>
              <a:t>Created by Tayo Alebiosu</a:t>
            </a:r>
          </a:p>
        </p:txBody>
      </p:sp>
    </p:spTree>
    <p:extLst>
      <p:ext uri="{BB962C8B-B14F-4D97-AF65-F5344CB8AC3E}">
        <p14:creationId xmlns:p14="http://schemas.microsoft.com/office/powerpoint/2010/main" val="503640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73" name="Rectangle 72">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e 5 Types Of Organizational Structures: Part 1, The Hierarchy">
            <a:extLst>
              <a:ext uri="{FF2B5EF4-FFF2-40B4-BE49-F238E27FC236}">
                <a16:creationId xmlns:a16="http://schemas.microsoft.com/office/drawing/2014/main" id="{73C19836-5C94-48B6-B78F-B5BC8E3C53F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 b="28325"/>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D8886-2BF0-4B8C-854D-428D6268016D}"/>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r>
              <a:rPr lang="en-US" sz="4800" i="1">
                <a:solidFill>
                  <a:schemeClr val="bg1"/>
                </a:solidFill>
              </a:rPr>
              <a:t>Hierarchical org structure.</a:t>
            </a:r>
          </a:p>
        </p:txBody>
      </p:sp>
      <p:sp>
        <p:nvSpPr>
          <p:cNvPr id="3" name="Footer Placeholder 2">
            <a:extLst>
              <a:ext uri="{FF2B5EF4-FFF2-40B4-BE49-F238E27FC236}">
                <a16:creationId xmlns:a16="http://schemas.microsoft.com/office/drawing/2014/main" id="{D194585F-BA06-4BA1-BFBA-787FDA54E794}"/>
              </a:ext>
            </a:extLst>
          </p:cNvPr>
          <p:cNvSpPr>
            <a:spLocks noGrp="1"/>
          </p:cNvSpPr>
          <p:nvPr>
            <p:ph type="ftr" sz="quarter" idx="11"/>
          </p:nvPr>
        </p:nvSpPr>
        <p:spPr/>
        <p:txBody>
          <a:bodyPr/>
          <a:lstStyle/>
          <a:p>
            <a:r>
              <a:rPr lang="en-US"/>
              <a:t>Created by Tayo Alebiosu</a:t>
            </a:r>
          </a:p>
        </p:txBody>
      </p:sp>
    </p:spTree>
    <p:extLst>
      <p:ext uri="{BB962C8B-B14F-4D97-AF65-F5344CB8AC3E}">
        <p14:creationId xmlns:p14="http://schemas.microsoft.com/office/powerpoint/2010/main" val="967204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rgbClr val="C34D5F"/>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39C998BE-33B4-450C-9CF5-780D0E83000E}"/>
              </a:ext>
            </a:extLst>
          </p:cNvPr>
          <p:cNvSpPr>
            <a:spLocks noGrp="1"/>
          </p:cNvSpPr>
          <p:nvPr>
            <p:ph type="title"/>
          </p:nvPr>
        </p:nvSpPr>
        <p:spPr>
          <a:xfrm>
            <a:off x="838200" y="713312"/>
            <a:ext cx="3461084" cy="5431376"/>
          </a:xfrm>
        </p:spPr>
        <p:txBody>
          <a:bodyPr>
            <a:normAutofit/>
          </a:bodyPr>
          <a:lstStyle/>
          <a:p>
            <a:r>
              <a:rPr lang="en-GB">
                <a:solidFill>
                  <a:srgbClr val="FFFFFF"/>
                </a:solidFill>
              </a:rPr>
              <a:t>Divisional org structure</a:t>
            </a:r>
          </a:p>
        </p:txBody>
      </p:sp>
      <p:sp>
        <p:nvSpPr>
          <p:cNvPr id="3" name="Content Placeholder 2">
            <a:extLst>
              <a:ext uri="{FF2B5EF4-FFF2-40B4-BE49-F238E27FC236}">
                <a16:creationId xmlns:a16="http://schemas.microsoft.com/office/drawing/2014/main" id="{1D15F689-52B2-4F40-9FB9-8A8AD8BAA832}"/>
              </a:ext>
            </a:extLst>
          </p:cNvPr>
          <p:cNvSpPr>
            <a:spLocks noGrp="1"/>
          </p:cNvSpPr>
          <p:nvPr>
            <p:ph idx="1"/>
          </p:nvPr>
        </p:nvSpPr>
        <p:spPr>
          <a:xfrm>
            <a:off x="4979963" y="713313"/>
            <a:ext cx="6991643" cy="5431376"/>
          </a:xfrm>
        </p:spPr>
        <p:txBody>
          <a:bodyPr anchor="ctr">
            <a:normAutofit/>
          </a:bodyPr>
          <a:lstStyle/>
          <a:p>
            <a:r>
              <a:rPr lang="en-US" sz="2000" dirty="0"/>
              <a:t>In divisional organizational structures, a company’s divisions have control over their own resources, essentially operating like their own company within the larger organization. </a:t>
            </a:r>
          </a:p>
          <a:p>
            <a:r>
              <a:rPr lang="en-US" sz="2000" dirty="0"/>
              <a:t>Each division can have its own marketing team, sales team, IT team, etc. </a:t>
            </a:r>
          </a:p>
          <a:p>
            <a:r>
              <a:rPr lang="en-US" sz="2000" dirty="0"/>
              <a:t>This structure works well for large companies as it empowers the various divisions to make decisions without everyone having to report to just a few executives. </a:t>
            </a:r>
          </a:p>
          <a:p>
            <a:endParaRPr lang="en-US" sz="2000" dirty="0"/>
          </a:p>
        </p:txBody>
      </p:sp>
      <p:sp>
        <p:nvSpPr>
          <p:cNvPr id="4" name="Footer Placeholder 3">
            <a:extLst>
              <a:ext uri="{FF2B5EF4-FFF2-40B4-BE49-F238E27FC236}">
                <a16:creationId xmlns:a16="http://schemas.microsoft.com/office/drawing/2014/main" id="{36A8E54A-767A-46FE-8FCD-749FCA79997B}"/>
              </a:ext>
            </a:extLst>
          </p:cNvPr>
          <p:cNvSpPr>
            <a:spLocks noGrp="1"/>
          </p:cNvSpPr>
          <p:nvPr>
            <p:ph type="ftr" sz="quarter" idx="11"/>
          </p:nvPr>
        </p:nvSpPr>
        <p:spPr>
          <a:xfrm>
            <a:off x="6095998" y="6356350"/>
            <a:ext cx="4191002" cy="365125"/>
          </a:xfrm>
        </p:spPr>
        <p:txBody>
          <a:bodyPr>
            <a:normAutofit/>
          </a:bodyPr>
          <a:lstStyle/>
          <a:p>
            <a:pPr algn="l">
              <a:spcAft>
                <a:spcPts val="600"/>
              </a:spcAft>
            </a:pPr>
            <a:r>
              <a:rPr lang="en-US"/>
              <a:t>Created by Tayo Alebiosu</a:t>
            </a:r>
          </a:p>
        </p:txBody>
      </p:sp>
    </p:spTree>
    <p:extLst>
      <p:ext uri="{BB962C8B-B14F-4D97-AF65-F5344CB8AC3E}">
        <p14:creationId xmlns:p14="http://schemas.microsoft.com/office/powerpoint/2010/main" val="4135650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What is ...?">
            <a:extLst>
              <a:ext uri="{FF2B5EF4-FFF2-40B4-BE49-F238E27FC236}">
                <a16:creationId xmlns:a16="http://schemas.microsoft.com/office/drawing/2014/main" id="{6A42F77A-D02B-474B-9FB5-EA13527EA9C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76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A6937FE7-2BA2-44C3-A836-A45F66B3427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Created by Tayo Alebiosu</a:t>
            </a:r>
          </a:p>
        </p:txBody>
      </p:sp>
    </p:spTree>
    <p:extLst>
      <p:ext uri="{BB962C8B-B14F-4D97-AF65-F5344CB8AC3E}">
        <p14:creationId xmlns:p14="http://schemas.microsoft.com/office/powerpoint/2010/main" val="21402581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945FFD-6539-40EF-B14C-EC210C3DED18}"/>
              </a:ext>
            </a:extLst>
          </p:cNvPr>
          <p:cNvSpPr>
            <a:spLocks noGrp="1"/>
          </p:cNvSpPr>
          <p:nvPr>
            <p:ph idx="1"/>
          </p:nvPr>
        </p:nvSpPr>
        <p:spPr>
          <a:xfrm>
            <a:off x="198783" y="185530"/>
            <a:ext cx="11155017" cy="5986670"/>
          </a:xfrm>
        </p:spPr>
        <p:txBody>
          <a:bodyPr>
            <a:normAutofit fontScale="92500"/>
          </a:bodyPr>
          <a:lstStyle/>
          <a:p>
            <a:r>
              <a:rPr lang="en-US" sz="2400" dirty="0"/>
              <a:t>Depending on your organization’s focus, there’s a few variations to consider:</a:t>
            </a:r>
            <a:endParaRPr lang="en-GB" sz="2400" dirty="0"/>
          </a:p>
          <a:p>
            <a:pPr marL="0" indent="0">
              <a:buNone/>
            </a:pPr>
            <a:r>
              <a:rPr lang="en-GB" sz="2400" dirty="0">
                <a:highlight>
                  <a:srgbClr val="FFFF00"/>
                </a:highlight>
              </a:rPr>
              <a:t>Market-based divisional org structure </a:t>
            </a:r>
          </a:p>
          <a:p>
            <a:r>
              <a:rPr lang="en-US" sz="2400" dirty="0"/>
              <a:t>Divisions are separated by market, industry, or customer type. A large consumer goods company, like Target or Walmart, might separate its durable goods (clothing, electronics, furniture, etc.) from its food or logistics divisions. </a:t>
            </a:r>
          </a:p>
          <a:p>
            <a:pPr marL="0" indent="0">
              <a:buNone/>
            </a:pPr>
            <a:r>
              <a:rPr lang="en-GB" sz="2400" dirty="0">
                <a:highlight>
                  <a:srgbClr val="FFFF00"/>
                </a:highlight>
              </a:rPr>
              <a:t>Product-based divisional org structure</a:t>
            </a:r>
          </a:p>
          <a:p>
            <a:r>
              <a:rPr lang="en-US" sz="2400" dirty="0"/>
              <a:t>Divisions are separated by product line. For example, a tech company might have a division dedicated to its cloud offerings, while the rest of the divisions focus on the different software offerings––e.g., Adobe and its creative suite of Illustrator, Photoshop, etc.</a:t>
            </a:r>
          </a:p>
          <a:p>
            <a:pPr marL="0" indent="0">
              <a:buNone/>
            </a:pPr>
            <a:r>
              <a:rPr lang="en-GB" sz="2400" dirty="0">
                <a:highlight>
                  <a:srgbClr val="FFFF00"/>
                </a:highlight>
              </a:rPr>
              <a:t>Geographic divisional org structure</a:t>
            </a:r>
          </a:p>
          <a:p>
            <a:r>
              <a:rPr lang="en-US" sz="2400" dirty="0"/>
              <a:t>Divisions are separated by region, territories, or districts, offering more effective localization and logistics. Companies might establish satellite offices across the country </a:t>
            </a:r>
            <a:r>
              <a:rPr lang="en-US" sz="2400" dirty="0" err="1"/>
              <a:t>country</a:t>
            </a:r>
            <a:r>
              <a:rPr lang="en-US" sz="2400" dirty="0"/>
              <a:t> or the globe in order to stay close to their customers.</a:t>
            </a:r>
            <a:endParaRPr lang="en-GB" sz="2400" dirty="0"/>
          </a:p>
          <a:p>
            <a:endParaRPr lang="en-GB" sz="2400" dirty="0"/>
          </a:p>
        </p:txBody>
      </p:sp>
      <p:sp>
        <p:nvSpPr>
          <p:cNvPr id="4" name="Footer Placeholder 3">
            <a:extLst>
              <a:ext uri="{FF2B5EF4-FFF2-40B4-BE49-F238E27FC236}">
                <a16:creationId xmlns:a16="http://schemas.microsoft.com/office/drawing/2014/main" id="{18536CD6-A1BB-450C-BDF3-56FA1AF01823}"/>
              </a:ext>
            </a:extLst>
          </p:cNvPr>
          <p:cNvSpPr>
            <a:spLocks noGrp="1"/>
          </p:cNvSpPr>
          <p:nvPr>
            <p:ph type="ftr" sz="quarter" idx="11"/>
          </p:nvPr>
        </p:nvSpPr>
        <p:spPr/>
        <p:txBody>
          <a:bodyPr/>
          <a:lstStyle/>
          <a:p>
            <a:r>
              <a:rPr lang="en-US"/>
              <a:t>Created by Tayo Alebiosu</a:t>
            </a:r>
          </a:p>
        </p:txBody>
      </p:sp>
    </p:spTree>
    <p:extLst>
      <p:ext uri="{BB962C8B-B14F-4D97-AF65-F5344CB8AC3E}">
        <p14:creationId xmlns:p14="http://schemas.microsoft.com/office/powerpoint/2010/main" val="42438391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FF7C92-31DA-4926-A3E7-486FBABC3A10}"/>
              </a:ext>
            </a:extLst>
          </p:cNvPr>
          <p:cNvSpPr>
            <a:spLocks noGrp="1"/>
          </p:cNvSpPr>
          <p:nvPr>
            <p:ph type="title"/>
          </p:nvPr>
        </p:nvSpPr>
        <p:spPr>
          <a:xfrm>
            <a:off x="4740812" y="365125"/>
            <a:ext cx="6612986" cy="1807305"/>
          </a:xfrm>
        </p:spPr>
        <p:txBody>
          <a:bodyPr>
            <a:normAutofit/>
          </a:bodyPr>
          <a:lstStyle/>
          <a:p>
            <a:r>
              <a:rPr lang="en-GB" dirty="0"/>
              <a:t>Team-based org structure</a:t>
            </a:r>
          </a:p>
        </p:txBody>
      </p:sp>
      <p:pic>
        <p:nvPicPr>
          <p:cNvPr id="12" name="Picture 11" descr="Large skydiving group mid-air">
            <a:extLst>
              <a:ext uri="{FF2B5EF4-FFF2-40B4-BE49-F238E27FC236}">
                <a16:creationId xmlns:a16="http://schemas.microsoft.com/office/drawing/2014/main" id="{C219B1AC-4A1E-4A9A-970A-7E7AD5BBF08C}"/>
              </a:ext>
            </a:extLst>
          </p:cNvPr>
          <p:cNvPicPr>
            <a:picLocks noChangeAspect="1"/>
          </p:cNvPicPr>
          <p:nvPr/>
        </p:nvPicPr>
        <p:blipFill rotWithShape="1">
          <a:blip r:embed="rId2"/>
          <a:srcRect l="20929" r="19761"/>
          <a:stretch/>
        </p:blipFill>
        <p:spPr>
          <a:xfrm>
            <a:off x="3" y="10"/>
            <a:ext cx="3770140"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6C930AB0-A098-4A05-A0F4-FE870DAB3CD9}"/>
              </a:ext>
            </a:extLst>
          </p:cNvPr>
          <p:cNvSpPr>
            <a:spLocks noGrp="1"/>
          </p:cNvSpPr>
          <p:nvPr>
            <p:ph idx="1"/>
          </p:nvPr>
        </p:nvSpPr>
        <p:spPr>
          <a:xfrm>
            <a:off x="3967089" y="2333297"/>
            <a:ext cx="7386709" cy="3843666"/>
          </a:xfrm>
        </p:spPr>
        <p:txBody>
          <a:bodyPr>
            <a:normAutofit/>
          </a:bodyPr>
          <a:lstStyle/>
          <a:p>
            <a:r>
              <a:rPr lang="en-US" sz="2000" dirty="0"/>
              <a:t>It’ll come as no surprise that a team-based organizational structure groups employees according to (what else?) teams––think scrum teams or tiger teams.</a:t>
            </a:r>
          </a:p>
          <a:p>
            <a:r>
              <a:rPr lang="en-US" sz="2000" dirty="0"/>
              <a:t> A team organizational structure is meant to disrupt the traditional hierarchy, focusing more on problem solving, cooperation, and giving employees more control.</a:t>
            </a:r>
            <a:endParaRPr lang="en-GB" sz="2000" dirty="0"/>
          </a:p>
        </p:txBody>
      </p:sp>
      <p:sp>
        <p:nvSpPr>
          <p:cNvPr id="4" name="Footer Placeholder 3">
            <a:extLst>
              <a:ext uri="{FF2B5EF4-FFF2-40B4-BE49-F238E27FC236}">
                <a16:creationId xmlns:a16="http://schemas.microsoft.com/office/drawing/2014/main" id="{39AEC2F8-74FD-4ADB-A52B-3AA0CF8EE96E}"/>
              </a:ext>
            </a:extLst>
          </p:cNvPr>
          <p:cNvSpPr>
            <a:spLocks noGrp="1"/>
          </p:cNvSpPr>
          <p:nvPr>
            <p:ph type="ftr" sz="quarter" idx="11"/>
          </p:nvPr>
        </p:nvSpPr>
        <p:spPr/>
        <p:txBody>
          <a:bodyPr/>
          <a:lstStyle/>
          <a:p>
            <a:r>
              <a:rPr lang="en-US"/>
              <a:t>Created by Tayo Alebiosu</a:t>
            </a:r>
          </a:p>
        </p:txBody>
      </p:sp>
    </p:spTree>
    <p:extLst>
      <p:ext uri="{BB962C8B-B14F-4D97-AF65-F5344CB8AC3E}">
        <p14:creationId xmlns:p14="http://schemas.microsoft.com/office/powerpoint/2010/main" val="19970703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reeform: Shape 7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146" name="Picture 2" descr="7 Types of Organizational Charts (With Examples) | MindMaster">
            <a:extLst>
              <a:ext uri="{FF2B5EF4-FFF2-40B4-BE49-F238E27FC236}">
                <a16:creationId xmlns:a16="http://schemas.microsoft.com/office/drawing/2014/main" id="{625331B5-5C98-46E7-A7B8-03115B0192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70672" y="253218"/>
            <a:ext cx="10699330" cy="596131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AD3EB04-1650-4674-B3C4-0C9E6156EA2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Created by Tayo Alebiosu</a:t>
            </a:r>
          </a:p>
        </p:txBody>
      </p:sp>
    </p:spTree>
    <p:extLst>
      <p:ext uri="{BB962C8B-B14F-4D97-AF65-F5344CB8AC3E}">
        <p14:creationId xmlns:p14="http://schemas.microsoft.com/office/powerpoint/2010/main" val="34498659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ITFALLS OF PROJECT -BASED ORGANIZATIONS">
            <a:extLst>
              <a:ext uri="{FF2B5EF4-FFF2-40B4-BE49-F238E27FC236}">
                <a16:creationId xmlns:a16="http://schemas.microsoft.com/office/drawing/2014/main" id="{5A08EA37-F073-4861-B14C-A8E8401087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16916" y="861391"/>
            <a:ext cx="11514013" cy="534246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9893282-FFAB-429A-A70E-DE2AB4A0F52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Created by Tayo Alebiosu</a:t>
            </a:r>
          </a:p>
        </p:txBody>
      </p:sp>
      <p:sp>
        <p:nvSpPr>
          <p:cNvPr id="8" name="TextBox 7">
            <a:extLst>
              <a:ext uri="{FF2B5EF4-FFF2-40B4-BE49-F238E27FC236}">
                <a16:creationId xmlns:a16="http://schemas.microsoft.com/office/drawing/2014/main" id="{60BDC114-B23B-46B2-B121-C0FB67ACE4FC}"/>
              </a:ext>
            </a:extLst>
          </p:cNvPr>
          <p:cNvSpPr txBox="1"/>
          <p:nvPr/>
        </p:nvSpPr>
        <p:spPr>
          <a:xfrm>
            <a:off x="2290640" y="0"/>
            <a:ext cx="6843580" cy="584775"/>
          </a:xfrm>
          <a:prstGeom prst="rect">
            <a:avLst/>
          </a:prstGeom>
          <a:noFill/>
        </p:spPr>
        <p:txBody>
          <a:bodyPr wrap="square">
            <a:spAutoFit/>
          </a:bodyPr>
          <a:lstStyle/>
          <a:p>
            <a:r>
              <a:rPr lang="en-GB" sz="3200" b="1" dirty="0">
                <a:solidFill>
                  <a:schemeClr val="bg1"/>
                </a:solidFill>
                <a:highlight>
                  <a:srgbClr val="000080"/>
                </a:highlight>
                <a:latin typeface="Steradian"/>
              </a:rPr>
              <a:t>Project based organisation structure</a:t>
            </a:r>
            <a:endParaRPr lang="en-GB" sz="3200" b="1" dirty="0">
              <a:solidFill>
                <a:schemeClr val="bg1"/>
              </a:solidFill>
              <a:highlight>
                <a:srgbClr val="000080"/>
              </a:highlight>
            </a:endParaRPr>
          </a:p>
        </p:txBody>
      </p:sp>
    </p:spTree>
    <p:extLst>
      <p:ext uri="{BB962C8B-B14F-4D97-AF65-F5344CB8AC3E}">
        <p14:creationId xmlns:p14="http://schemas.microsoft.com/office/powerpoint/2010/main" val="21349584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59476D97-179D-43E4-BC21-A8BB8D648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44F1D9C8-3209-401A-B0EF-676100854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711" y="-10199"/>
            <a:ext cx="4316879" cy="6366549"/>
          </a:xfrm>
          <a:custGeom>
            <a:avLst/>
            <a:gdLst>
              <a:gd name="connsiteX0" fmla="*/ 6798 w 4316879"/>
              <a:gd name="connsiteY0" fmla="*/ 0 h 6366549"/>
              <a:gd name="connsiteX1" fmla="*/ 4316879 w 4316879"/>
              <a:gd name="connsiteY1" fmla="*/ 0 h 6366549"/>
              <a:gd name="connsiteX2" fmla="*/ 3891991 w 4316879"/>
              <a:gd name="connsiteY2" fmla="*/ 2600327 h 6366549"/>
              <a:gd name="connsiteX3" fmla="*/ 3222363 w 4316879"/>
              <a:gd name="connsiteY3" fmla="*/ 4700982 h 6366549"/>
              <a:gd name="connsiteX4" fmla="*/ 3205370 w 4316879"/>
              <a:gd name="connsiteY4" fmla="*/ 4340675 h 6366549"/>
              <a:gd name="connsiteX5" fmla="*/ 3042212 w 4316879"/>
              <a:gd name="connsiteY5" fmla="*/ 5013701 h 6366549"/>
              <a:gd name="connsiteX6" fmla="*/ 2926642 w 4316879"/>
              <a:gd name="connsiteY6" fmla="*/ 4904929 h 6366549"/>
              <a:gd name="connsiteX7" fmla="*/ 2627520 w 4316879"/>
              <a:gd name="connsiteY7" fmla="*/ 5829489 h 6366549"/>
              <a:gd name="connsiteX8" fmla="*/ 2647914 w 4316879"/>
              <a:gd name="connsiteY8" fmla="*/ 5044291 h 6366549"/>
              <a:gd name="connsiteX9" fmla="*/ 2556136 w 4316879"/>
              <a:gd name="connsiteY9" fmla="*/ 5183656 h 6366549"/>
              <a:gd name="connsiteX10" fmla="*/ 2413373 w 4316879"/>
              <a:gd name="connsiteY10" fmla="*/ 5251639 h 6366549"/>
              <a:gd name="connsiteX11" fmla="*/ 2284207 w 4316879"/>
              <a:gd name="connsiteY11" fmla="*/ 5329817 h 6366549"/>
              <a:gd name="connsiteX12" fmla="*/ 1842322 w 4316879"/>
              <a:gd name="connsiteY12" fmla="*/ 5975649 h 6366549"/>
              <a:gd name="connsiteX13" fmla="*/ 1638375 w 4316879"/>
              <a:gd name="connsiteY13" fmla="*/ 6366549 h 6366549"/>
              <a:gd name="connsiteX14" fmla="*/ 1492214 w 4316879"/>
              <a:gd name="connsiteY14" fmla="*/ 4697581 h 6366549"/>
              <a:gd name="connsiteX15" fmla="*/ 1475217 w 4316879"/>
              <a:gd name="connsiteY15" fmla="*/ 5367209 h 6366549"/>
              <a:gd name="connsiteX16" fmla="*/ 1468419 w 4316879"/>
              <a:gd name="connsiteY16" fmla="*/ 5479378 h 6366549"/>
              <a:gd name="connsiteX17" fmla="*/ 1397039 w 4316879"/>
              <a:gd name="connsiteY17" fmla="*/ 5550761 h 6366549"/>
              <a:gd name="connsiteX18" fmla="*/ 1329057 w 4316879"/>
              <a:gd name="connsiteY18" fmla="*/ 5492974 h 6366549"/>
              <a:gd name="connsiteX19" fmla="*/ 1315460 w 4316879"/>
              <a:gd name="connsiteY19" fmla="*/ 5251639 h 6366549"/>
              <a:gd name="connsiteX20" fmla="*/ 1271270 w 4316879"/>
              <a:gd name="connsiteY20" fmla="*/ 5027297 h 6366549"/>
              <a:gd name="connsiteX21" fmla="*/ 1179496 w 4316879"/>
              <a:gd name="connsiteY21" fmla="*/ 4707780 h 6366549"/>
              <a:gd name="connsiteX22" fmla="*/ 1108112 w 4316879"/>
              <a:gd name="connsiteY22" fmla="*/ 4316880 h 6366549"/>
              <a:gd name="connsiteX23" fmla="*/ 1074121 w 4316879"/>
              <a:gd name="connsiteY23" fmla="*/ 5068086 h 6366549"/>
              <a:gd name="connsiteX24" fmla="*/ 995943 w 4316879"/>
              <a:gd name="connsiteY24" fmla="*/ 4779160 h 6366549"/>
              <a:gd name="connsiteX25" fmla="*/ 958551 w 4316879"/>
              <a:gd name="connsiteY25" fmla="*/ 4463044 h 6366549"/>
              <a:gd name="connsiteX26" fmla="*/ 904165 w 4316879"/>
              <a:gd name="connsiteY26" fmla="*/ 4174117 h 6366549"/>
              <a:gd name="connsiteX27" fmla="*/ 829385 w 4316879"/>
              <a:gd name="connsiteY27" fmla="*/ 3891992 h 6366549"/>
              <a:gd name="connsiteX28" fmla="*/ 710417 w 4316879"/>
              <a:gd name="connsiteY28" fmla="*/ 4683984 h 6366549"/>
              <a:gd name="connsiteX29" fmla="*/ 628839 w 4316879"/>
              <a:gd name="connsiteY29" fmla="*/ 4469842 h 6366549"/>
              <a:gd name="connsiteX30" fmla="*/ 584648 w 4316879"/>
              <a:gd name="connsiteY30" fmla="*/ 4395061 h 6366549"/>
              <a:gd name="connsiteX31" fmla="*/ 496271 w 4316879"/>
              <a:gd name="connsiteY31" fmla="*/ 4449447 h 6366549"/>
              <a:gd name="connsiteX32" fmla="*/ 356909 w 4316879"/>
              <a:gd name="connsiteY32" fmla="*/ 4945718 h 6366549"/>
              <a:gd name="connsiteX33" fmla="*/ 292324 w 4316879"/>
              <a:gd name="connsiteY33" fmla="*/ 5227843 h 6366549"/>
              <a:gd name="connsiteX34" fmla="*/ 105375 w 4316879"/>
              <a:gd name="connsiteY34" fmla="*/ 4228503 h 6366549"/>
              <a:gd name="connsiteX35" fmla="*/ 13597 w 4316879"/>
              <a:gd name="connsiteY35" fmla="*/ 1138706 h 6366549"/>
              <a:gd name="connsiteX36" fmla="*/ 6798 w 4316879"/>
              <a:gd name="connsiteY36" fmla="*/ 6798 h 636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316879" h="6366549">
                <a:moveTo>
                  <a:pt x="6798" y="0"/>
                </a:moveTo>
                <a:lnTo>
                  <a:pt x="4316879" y="0"/>
                </a:lnTo>
                <a:cubicBezTo>
                  <a:pt x="4204710" y="747806"/>
                  <a:pt x="3987167" y="2076863"/>
                  <a:pt x="3891991" y="2600327"/>
                </a:cubicBezTo>
                <a:cubicBezTo>
                  <a:pt x="3834204" y="2913046"/>
                  <a:pt x="3307343" y="4663590"/>
                  <a:pt x="3222363" y="4700982"/>
                </a:cubicBezTo>
                <a:cubicBezTo>
                  <a:pt x="3164580" y="4585412"/>
                  <a:pt x="3266554" y="4466441"/>
                  <a:pt x="3205370" y="4340675"/>
                </a:cubicBezTo>
                <a:cubicBezTo>
                  <a:pt x="3072802" y="4554818"/>
                  <a:pt x="3130589" y="4806353"/>
                  <a:pt x="3042212" y="5013701"/>
                </a:cubicBezTo>
                <a:cubicBezTo>
                  <a:pt x="2960633" y="5010300"/>
                  <a:pt x="2981028" y="4921923"/>
                  <a:pt x="2926642" y="4904929"/>
                </a:cubicBezTo>
                <a:cubicBezTo>
                  <a:pt x="2763484" y="5299226"/>
                  <a:pt x="2770283" y="5428393"/>
                  <a:pt x="2627520" y="5829489"/>
                </a:cubicBezTo>
                <a:cubicBezTo>
                  <a:pt x="2569733" y="5465781"/>
                  <a:pt x="2630917" y="5414796"/>
                  <a:pt x="2647914" y="5044291"/>
                </a:cubicBezTo>
                <a:cubicBezTo>
                  <a:pt x="2573134" y="5078282"/>
                  <a:pt x="2583329" y="5139466"/>
                  <a:pt x="2556136" y="5183656"/>
                </a:cubicBezTo>
                <a:cubicBezTo>
                  <a:pt x="2522145" y="5241440"/>
                  <a:pt x="2494952" y="5285630"/>
                  <a:pt x="2413373" y="5251639"/>
                </a:cubicBezTo>
                <a:cubicBezTo>
                  <a:pt x="2335196" y="5217648"/>
                  <a:pt x="2314801" y="5265235"/>
                  <a:pt x="2284207" y="5329817"/>
                </a:cubicBezTo>
                <a:cubicBezTo>
                  <a:pt x="2206029" y="5503174"/>
                  <a:pt x="2005480" y="6043631"/>
                  <a:pt x="1842322" y="5975649"/>
                </a:cubicBezTo>
                <a:cubicBezTo>
                  <a:pt x="1764144" y="6050430"/>
                  <a:pt x="1743749" y="6271374"/>
                  <a:pt x="1638375" y="6366549"/>
                </a:cubicBezTo>
                <a:cubicBezTo>
                  <a:pt x="1583989" y="5639138"/>
                  <a:pt x="1634977" y="5401200"/>
                  <a:pt x="1492214" y="4697581"/>
                </a:cubicBezTo>
                <a:cubicBezTo>
                  <a:pt x="1499013" y="4921923"/>
                  <a:pt x="1434428" y="5142867"/>
                  <a:pt x="1475217" y="5367209"/>
                </a:cubicBezTo>
                <a:cubicBezTo>
                  <a:pt x="1482015" y="5404597"/>
                  <a:pt x="1475217" y="5441989"/>
                  <a:pt x="1468419" y="5479378"/>
                </a:cubicBezTo>
                <a:cubicBezTo>
                  <a:pt x="1461621" y="5516770"/>
                  <a:pt x="1444627" y="5550761"/>
                  <a:pt x="1397039" y="5550761"/>
                </a:cubicBezTo>
                <a:cubicBezTo>
                  <a:pt x="1359647" y="5547360"/>
                  <a:pt x="1342653" y="5520167"/>
                  <a:pt x="1329057" y="5492974"/>
                </a:cubicBezTo>
                <a:cubicBezTo>
                  <a:pt x="1288267" y="5411396"/>
                  <a:pt x="1278068" y="5329817"/>
                  <a:pt x="1315460" y="5251639"/>
                </a:cubicBezTo>
                <a:cubicBezTo>
                  <a:pt x="1356250" y="5163262"/>
                  <a:pt x="1346051" y="5095279"/>
                  <a:pt x="1271270" y="5027297"/>
                </a:cubicBezTo>
                <a:cubicBezTo>
                  <a:pt x="1176095" y="4938920"/>
                  <a:pt x="1210086" y="4813151"/>
                  <a:pt x="1179496" y="4707780"/>
                </a:cubicBezTo>
                <a:cubicBezTo>
                  <a:pt x="1145505" y="4592210"/>
                  <a:pt x="1165899" y="4466441"/>
                  <a:pt x="1108112" y="4316880"/>
                </a:cubicBezTo>
                <a:cubicBezTo>
                  <a:pt x="1040130" y="4575213"/>
                  <a:pt x="1138706" y="4809754"/>
                  <a:pt x="1074121" y="5068086"/>
                </a:cubicBezTo>
                <a:cubicBezTo>
                  <a:pt x="985744" y="4962712"/>
                  <a:pt x="1009540" y="4864139"/>
                  <a:pt x="995943" y="4779160"/>
                </a:cubicBezTo>
                <a:cubicBezTo>
                  <a:pt x="982347" y="4673789"/>
                  <a:pt x="975549" y="4568414"/>
                  <a:pt x="958551" y="4463044"/>
                </a:cubicBezTo>
                <a:cubicBezTo>
                  <a:pt x="944955" y="4367868"/>
                  <a:pt x="921163" y="4272693"/>
                  <a:pt x="904165" y="4174117"/>
                </a:cubicBezTo>
                <a:cubicBezTo>
                  <a:pt x="887172" y="4078941"/>
                  <a:pt x="907566" y="3980369"/>
                  <a:pt x="829385" y="3891992"/>
                </a:cubicBezTo>
                <a:cubicBezTo>
                  <a:pt x="676426" y="4133327"/>
                  <a:pt x="747806" y="4405257"/>
                  <a:pt x="710417" y="4683984"/>
                </a:cubicBezTo>
                <a:cubicBezTo>
                  <a:pt x="635637" y="4612605"/>
                  <a:pt x="649233" y="4534423"/>
                  <a:pt x="628839" y="4469842"/>
                </a:cubicBezTo>
                <a:cubicBezTo>
                  <a:pt x="618639" y="4439248"/>
                  <a:pt x="618639" y="4405257"/>
                  <a:pt x="584648" y="4395061"/>
                </a:cubicBezTo>
                <a:cubicBezTo>
                  <a:pt x="537061" y="4384862"/>
                  <a:pt x="509868" y="4415456"/>
                  <a:pt x="496271" y="4449447"/>
                </a:cubicBezTo>
                <a:cubicBezTo>
                  <a:pt x="428289" y="4609204"/>
                  <a:pt x="390900" y="4775762"/>
                  <a:pt x="356909" y="4945718"/>
                </a:cubicBezTo>
                <a:cubicBezTo>
                  <a:pt x="339912" y="5040894"/>
                  <a:pt x="350111" y="5142867"/>
                  <a:pt x="292324" y="5227843"/>
                </a:cubicBezTo>
                <a:cubicBezTo>
                  <a:pt x="44190" y="4918525"/>
                  <a:pt x="91778" y="4575213"/>
                  <a:pt x="105375" y="4228503"/>
                </a:cubicBezTo>
                <a:cubicBezTo>
                  <a:pt x="129167" y="3664249"/>
                  <a:pt x="40790" y="1604384"/>
                  <a:pt x="13597" y="1138706"/>
                </a:cubicBezTo>
                <a:cubicBezTo>
                  <a:pt x="-6798" y="761403"/>
                  <a:pt x="0" y="384102"/>
                  <a:pt x="6798" y="6798"/>
                </a:cubicBezTo>
                <a:close/>
              </a:path>
            </a:pathLst>
          </a:custGeom>
          <a:solidFill>
            <a:schemeClr val="tx1">
              <a:lumMod val="75000"/>
              <a:lumOff val="2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98EB01-2DCF-4BA7-B4C9-592D3A1A69C3}"/>
              </a:ext>
            </a:extLst>
          </p:cNvPr>
          <p:cNvSpPr>
            <a:spLocks noGrp="1"/>
          </p:cNvSpPr>
          <p:nvPr>
            <p:ph type="title"/>
          </p:nvPr>
        </p:nvSpPr>
        <p:spPr>
          <a:xfrm>
            <a:off x="565711" y="552844"/>
            <a:ext cx="4067329" cy="2590406"/>
          </a:xfrm>
        </p:spPr>
        <p:txBody>
          <a:bodyPr>
            <a:normAutofit/>
          </a:bodyPr>
          <a:lstStyle/>
          <a:p>
            <a:r>
              <a:rPr lang="en-GB" sz="3600" b="1" i="1" dirty="0">
                <a:solidFill>
                  <a:schemeClr val="bg1"/>
                </a:solidFill>
                <a:highlight>
                  <a:srgbClr val="000080"/>
                </a:highlight>
              </a:rPr>
              <a:t>Network org structure</a:t>
            </a:r>
          </a:p>
        </p:txBody>
      </p:sp>
      <p:graphicFrame>
        <p:nvGraphicFramePr>
          <p:cNvPr id="26" name="Content Placeholder 2">
            <a:extLst>
              <a:ext uri="{FF2B5EF4-FFF2-40B4-BE49-F238E27FC236}">
                <a16:creationId xmlns:a16="http://schemas.microsoft.com/office/drawing/2014/main" id="{D34B6FA1-BC17-452D-AC59-BED5AEB27224}"/>
              </a:ext>
            </a:extLst>
          </p:cNvPr>
          <p:cNvGraphicFramePr>
            <a:graphicFrameLocks noGrp="1"/>
          </p:cNvGraphicFramePr>
          <p:nvPr>
            <p:ph idx="1"/>
            <p:extLst>
              <p:ext uri="{D42A27DB-BD31-4B8C-83A1-F6EECF244321}">
                <p14:modId xmlns:p14="http://schemas.microsoft.com/office/powerpoint/2010/main" val="2726132246"/>
              </p:ext>
            </p:extLst>
          </p:nvPr>
        </p:nvGraphicFramePr>
        <p:xfrm>
          <a:off x="4633041" y="643466"/>
          <a:ext cx="6720759" cy="5573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CA47EDBF-0110-49D6-8AA4-D112EEA78B9F}"/>
              </a:ext>
            </a:extLst>
          </p:cNvPr>
          <p:cNvSpPr>
            <a:spLocks noGrp="1"/>
          </p:cNvSpPr>
          <p:nvPr>
            <p:ph type="ftr" sz="quarter" idx="11"/>
          </p:nvPr>
        </p:nvSpPr>
        <p:spPr/>
        <p:txBody>
          <a:bodyPr/>
          <a:lstStyle/>
          <a:p>
            <a:r>
              <a:rPr lang="en-US"/>
              <a:t>Created by Tayo Alebiosu</a:t>
            </a:r>
          </a:p>
        </p:txBody>
      </p:sp>
    </p:spTree>
    <p:extLst>
      <p:ext uri="{BB962C8B-B14F-4D97-AF65-F5344CB8AC3E}">
        <p14:creationId xmlns:p14="http://schemas.microsoft.com/office/powerpoint/2010/main" val="2277068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
            <a:extLst>
              <a:ext uri="{FF2B5EF4-FFF2-40B4-BE49-F238E27FC236}">
                <a16:creationId xmlns:a16="http://schemas.microsoft.com/office/drawing/2014/main" id="{4C56E715-348D-4514-937A-1F835A1E7AB0}"/>
              </a:ext>
            </a:extLst>
          </p:cNvPr>
          <p:cNvPicPr>
            <a:picLocks noChangeAspect="1"/>
          </p:cNvPicPr>
          <p:nvPr/>
        </p:nvPicPr>
        <p:blipFill rotWithShape="1">
          <a:blip r:embed="rId2"/>
          <a:srcRect l="11126" r="9562"/>
          <a:stretch/>
        </p:blipFill>
        <p:spPr>
          <a:xfrm>
            <a:off x="1" y="10"/>
            <a:ext cx="5852159" cy="6857990"/>
          </a:xfrm>
          <a:prstGeom prst="rect">
            <a:avLst/>
          </a:prstGeom>
        </p:spPr>
      </p:pic>
      <p:sp>
        <p:nvSpPr>
          <p:cNvPr id="39" name="Rectangle 3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5A9066-7E81-442D-AD02-F1536447EC82}"/>
              </a:ext>
            </a:extLst>
          </p:cNvPr>
          <p:cNvSpPr>
            <a:spLocks noGrp="1"/>
          </p:cNvSpPr>
          <p:nvPr>
            <p:ph type="title"/>
          </p:nvPr>
        </p:nvSpPr>
        <p:spPr>
          <a:xfrm>
            <a:off x="6202018" y="365125"/>
            <a:ext cx="5151782" cy="1899912"/>
          </a:xfrm>
        </p:spPr>
        <p:txBody>
          <a:bodyPr vert="horz" lIns="91440" tIns="45720" rIns="91440" bIns="0" rtlCol="0">
            <a:normAutofit/>
          </a:bodyPr>
          <a:lstStyle/>
          <a:p>
            <a:r>
              <a:rPr lang="en-US" sz="3700" dirty="0"/>
              <a:t>LO2 Activity – Individual Research –(10mins)</a:t>
            </a:r>
          </a:p>
        </p:txBody>
      </p:sp>
      <p:sp>
        <p:nvSpPr>
          <p:cNvPr id="3" name="Content Placeholder 2">
            <a:extLst>
              <a:ext uri="{FF2B5EF4-FFF2-40B4-BE49-F238E27FC236}">
                <a16:creationId xmlns:a16="http://schemas.microsoft.com/office/drawing/2014/main" id="{D075512C-EF37-4C0E-80DA-7C7208D7642B}"/>
              </a:ext>
            </a:extLst>
          </p:cNvPr>
          <p:cNvSpPr>
            <a:spLocks noGrp="1"/>
          </p:cNvSpPr>
          <p:nvPr>
            <p:ph idx="1"/>
          </p:nvPr>
        </p:nvSpPr>
        <p:spPr>
          <a:xfrm>
            <a:off x="6096000" y="2434201"/>
            <a:ext cx="5257799" cy="3742762"/>
          </a:xfrm>
        </p:spPr>
        <p:txBody>
          <a:bodyPr vert="horz" lIns="91440" tIns="91440" rIns="91440" bIns="91440" rtlCol="0">
            <a:normAutofit/>
          </a:bodyPr>
          <a:lstStyle/>
          <a:p>
            <a:pPr marL="0" indent="0">
              <a:buNone/>
            </a:pPr>
            <a:r>
              <a:rPr lang="en-US" sz="3200" dirty="0"/>
              <a:t>What are the functions of a health and social care </a:t>
            </a:r>
            <a:r>
              <a:rPr lang="en-US" sz="3200" dirty="0" err="1"/>
              <a:t>organisation</a:t>
            </a:r>
            <a:endParaRPr lang="en-US" sz="3200" dirty="0"/>
          </a:p>
        </p:txBody>
      </p:sp>
      <p:sp>
        <p:nvSpPr>
          <p:cNvPr id="4" name="Footer Placeholder 3">
            <a:extLst>
              <a:ext uri="{FF2B5EF4-FFF2-40B4-BE49-F238E27FC236}">
                <a16:creationId xmlns:a16="http://schemas.microsoft.com/office/drawing/2014/main" id="{D7549746-7AD2-42E9-B64D-27F11994A44E}"/>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Created by Tayo Alebiosu</a:t>
            </a:r>
          </a:p>
        </p:txBody>
      </p:sp>
    </p:spTree>
    <p:extLst>
      <p:ext uri="{BB962C8B-B14F-4D97-AF65-F5344CB8AC3E}">
        <p14:creationId xmlns:p14="http://schemas.microsoft.com/office/powerpoint/2010/main" val="27772059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44168FC-162D-419F-9494-74F87B7F5F0B}"/>
              </a:ext>
            </a:extLst>
          </p:cNvPr>
          <p:cNvPicPr>
            <a:picLocks noChangeAspect="1"/>
          </p:cNvPicPr>
          <p:nvPr/>
        </p:nvPicPr>
        <p:blipFill rotWithShape="1">
          <a:blip r:embed="rId2"/>
          <a:srcRect l="4130" r="38130" b="-1"/>
          <a:stretch/>
        </p:blipFill>
        <p:spPr>
          <a:xfrm>
            <a:off x="7103165" y="-2"/>
            <a:ext cx="5088835"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4" name="Footer Placeholder 3">
            <a:extLst>
              <a:ext uri="{FF2B5EF4-FFF2-40B4-BE49-F238E27FC236}">
                <a16:creationId xmlns:a16="http://schemas.microsoft.com/office/drawing/2014/main" id="{6F114AA4-F447-47B6-89F1-6540DB9BA125}"/>
              </a:ext>
            </a:extLst>
          </p:cNvPr>
          <p:cNvSpPr>
            <a:spLocks noGrp="1"/>
          </p:cNvSpPr>
          <p:nvPr>
            <p:ph type="ftr" sz="quarter" idx="11"/>
          </p:nvPr>
        </p:nvSpPr>
        <p:spPr>
          <a:xfrm>
            <a:off x="6053666" y="6199632"/>
            <a:ext cx="4802755" cy="365760"/>
          </a:xfrm>
        </p:spPr>
        <p:txBody>
          <a:bodyPr>
            <a:normAutofit/>
          </a:bodyPr>
          <a:lstStyle/>
          <a:p>
            <a:pPr algn="r">
              <a:spcAft>
                <a:spcPts val="600"/>
              </a:spcAft>
            </a:pPr>
            <a:r>
              <a:rPr lang="en-GB" sz="1100">
                <a:solidFill>
                  <a:schemeClr val="tx1">
                    <a:alpha val="80000"/>
                  </a:schemeClr>
                </a:solidFill>
              </a:rPr>
              <a:t>Created by Tayo Alebiosu</a:t>
            </a:r>
          </a:p>
        </p:txBody>
      </p:sp>
      <p:graphicFrame>
        <p:nvGraphicFramePr>
          <p:cNvPr id="6" name="Content Placeholder 2">
            <a:extLst>
              <a:ext uri="{FF2B5EF4-FFF2-40B4-BE49-F238E27FC236}">
                <a16:creationId xmlns:a16="http://schemas.microsoft.com/office/drawing/2014/main" id="{CBFC2290-8D9F-441E-B495-FF6DD63BBCD8}"/>
              </a:ext>
            </a:extLst>
          </p:cNvPr>
          <p:cNvGraphicFramePr>
            <a:graphicFrameLocks noGrp="1"/>
          </p:cNvGraphicFramePr>
          <p:nvPr>
            <p:ph idx="1"/>
            <p:extLst>
              <p:ext uri="{D42A27DB-BD31-4B8C-83A1-F6EECF244321}">
                <p14:modId xmlns:p14="http://schemas.microsoft.com/office/powerpoint/2010/main" val="3036821885"/>
              </p:ext>
            </p:extLst>
          </p:nvPr>
        </p:nvGraphicFramePr>
        <p:xfrm>
          <a:off x="331304" y="494261"/>
          <a:ext cx="6039916" cy="58402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6911918"/>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8939A5-FFC7-438A-A215-57465908F407}"/>
              </a:ext>
            </a:extLst>
          </p:cNvPr>
          <p:cNvSpPr>
            <a:spLocks noGrp="1"/>
          </p:cNvSpPr>
          <p:nvPr>
            <p:ph type="title"/>
          </p:nvPr>
        </p:nvSpPr>
        <p:spPr>
          <a:xfrm>
            <a:off x="3010486" y="157626"/>
            <a:ext cx="7611792" cy="929103"/>
          </a:xfrm>
        </p:spPr>
        <p:txBody>
          <a:bodyPr>
            <a:normAutofit/>
          </a:bodyPr>
          <a:lstStyle/>
          <a:p>
            <a:r>
              <a:rPr lang="en-GB" sz="3600" b="1" dirty="0">
                <a:highlight>
                  <a:srgbClr val="FFFF00"/>
                </a:highlight>
              </a:rPr>
              <a:t>Working together and major function</a:t>
            </a:r>
            <a:endParaRPr lang="en-US" sz="3600" b="1" dirty="0">
              <a:highlight>
                <a:srgbClr val="FFFF00"/>
              </a:highlight>
            </a:endParaRPr>
          </a:p>
        </p:txBody>
      </p:sp>
      <p:pic>
        <p:nvPicPr>
          <p:cNvPr id="7" name="Picture 6">
            <a:extLst>
              <a:ext uri="{FF2B5EF4-FFF2-40B4-BE49-F238E27FC236}">
                <a16:creationId xmlns:a16="http://schemas.microsoft.com/office/drawing/2014/main" id="{29AB079B-2941-4008-A60D-8983F45A5191}"/>
              </a:ext>
            </a:extLst>
          </p:cNvPr>
          <p:cNvPicPr>
            <a:picLocks noChangeAspect="1"/>
          </p:cNvPicPr>
          <p:nvPr/>
        </p:nvPicPr>
        <p:blipFill rotWithShape="1">
          <a:blip r:embed="rId2"/>
          <a:srcRect l="16853" r="23613" b="-1"/>
          <a:stretch/>
        </p:blipFill>
        <p:spPr>
          <a:xfrm>
            <a:off x="20" y="10"/>
            <a:ext cx="2616571"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Footer Placeholder 3">
            <a:extLst>
              <a:ext uri="{FF2B5EF4-FFF2-40B4-BE49-F238E27FC236}">
                <a16:creationId xmlns:a16="http://schemas.microsoft.com/office/drawing/2014/main" id="{2DF6A405-04E4-43BC-B0A8-43E932B0081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Created by Tayo Alebiosu</a:t>
            </a:r>
          </a:p>
        </p:txBody>
      </p:sp>
      <p:graphicFrame>
        <p:nvGraphicFramePr>
          <p:cNvPr id="8" name="Content Placeholder 2">
            <a:extLst>
              <a:ext uri="{FF2B5EF4-FFF2-40B4-BE49-F238E27FC236}">
                <a16:creationId xmlns:a16="http://schemas.microsoft.com/office/drawing/2014/main" id="{7B56F0D6-2C2F-43DE-B2C2-03267978D038}"/>
              </a:ext>
            </a:extLst>
          </p:cNvPr>
          <p:cNvGraphicFramePr>
            <a:graphicFrameLocks noGrp="1"/>
          </p:cNvGraphicFramePr>
          <p:nvPr>
            <p:ph idx="1"/>
            <p:extLst>
              <p:ext uri="{D42A27DB-BD31-4B8C-83A1-F6EECF244321}">
                <p14:modId xmlns:p14="http://schemas.microsoft.com/office/powerpoint/2010/main" val="2517062465"/>
              </p:ext>
            </p:extLst>
          </p:nvPr>
        </p:nvGraphicFramePr>
        <p:xfrm>
          <a:off x="2616591" y="1195754"/>
          <a:ext cx="9411286" cy="52971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67958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1" name="Straight Connector 1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E961BF9-6EAD-49CA-BC72-15C60712C8B6}"/>
              </a:ext>
            </a:extLst>
          </p:cNvPr>
          <p:cNvSpPr>
            <a:spLocks noGrp="1"/>
          </p:cNvSpPr>
          <p:nvPr>
            <p:ph idx="1"/>
          </p:nvPr>
        </p:nvSpPr>
        <p:spPr>
          <a:xfrm>
            <a:off x="1392666" y="622852"/>
            <a:ext cx="10043959" cy="5302249"/>
          </a:xfrm>
        </p:spPr>
        <p:txBody>
          <a:bodyPr>
            <a:normAutofit/>
          </a:bodyPr>
          <a:lstStyle/>
          <a:p>
            <a:pPr marL="0" indent="0">
              <a:buNone/>
            </a:pPr>
            <a:r>
              <a:rPr lang="en-GB" sz="2000" b="1" dirty="0">
                <a:solidFill>
                  <a:srgbClr val="FF0000"/>
                </a:solidFill>
              </a:rPr>
              <a:t>What is it like to work for the Health and Social Care organisation?</a:t>
            </a:r>
          </a:p>
          <a:p>
            <a:r>
              <a:rPr lang="en-GB" sz="2000" dirty="0">
                <a:solidFill>
                  <a:schemeClr val="bg1"/>
                </a:solidFill>
              </a:rPr>
              <a:t>The answer depends on what job you do and where you work. </a:t>
            </a:r>
          </a:p>
          <a:p>
            <a:r>
              <a:rPr lang="en-GB" sz="2000" dirty="0">
                <a:solidFill>
                  <a:schemeClr val="bg1"/>
                </a:solidFill>
              </a:rPr>
              <a:t>The Health and Social Care sector contains pretty much any role you can think of, and loads of fun ones that you’ve probably never thought of, like being a Children’s Play Care Assistant! </a:t>
            </a:r>
          </a:p>
          <a:p>
            <a:r>
              <a:rPr lang="en-GB" sz="2000" dirty="0">
                <a:solidFill>
                  <a:schemeClr val="bg1"/>
                </a:solidFill>
              </a:rPr>
              <a:t>The sector also values flexibility. </a:t>
            </a:r>
          </a:p>
          <a:p>
            <a:r>
              <a:rPr lang="en-GB" sz="2000" dirty="0">
                <a:solidFill>
                  <a:schemeClr val="bg1"/>
                </a:solidFill>
              </a:rPr>
              <a:t>When you're in, you can move around between different sectors so you're not locked in to a particular job type. </a:t>
            </a:r>
          </a:p>
          <a:p>
            <a:r>
              <a:rPr lang="en-GB" sz="2000" dirty="0">
                <a:solidFill>
                  <a:schemeClr val="bg1"/>
                </a:solidFill>
              </a:rPr>
              <a:t>That makes it ideal for anyone who isn't quite sure what they want to do. Of course, if you're aiming for a particular job or career path, you can also achieve that.</a:t>
            </a:r>
          </a:p>
        </p:txBody>
      </p:sp>
      <p:sp>
        <p:nvSpPr>
          <p:cNvPr id="13" name="Rectangle 12">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52B7F425-14C6-4CCE-960C-C1F043A58C58}"/>
              </a:ext>
            </a:extLst>
          </p:cNvPr>
          <p:cNvSpPr>
            <a:spLocks noGrp="1"/>
          </p:cNvSpPr>
          <p:nvPr>
            <p:ph type="ftr" sz="quarter" idx="11"/>
          </p:nvPr>
        </p:nvSpPr>
        <p:spPr>
          <a:xfrm>
            <a:off x="4038600" y="6356350"/>
            <a:ext cx="4114800" cy="365125"/>
          </a:xfrm>
        </p:spPr>
        <p:txBody>
          <a:bodyPr>
            <a:normAutofit/>
          </a:bodyPr>
          <a:lstStyle/>
          <a:p>
            <a:pPr>
              <a:spcAft>
                <a:spcPts val="600"/>
              </a:spcAft>
            </a:pPr>
            <a:r>
              <a:rPr lang="en-GB">
                <a:solidFill>
                  <a:schemeClr val="bg1">
                    <a:lumMod val="50000"/>
                  </a:schemeClr>
                </a:solidFill>
              </a:rPr>
              <a:t>Created by Tayo Alebiosu</a:t>
            </a:r>
          </a:p>
        </p:txBody>
      </p:sp>
    </p:spTree>
    <p:extLst>
      <p:ext uri="{BB962C8B-B14F-4D97-AF65-F5344CB8AC3E}">
        <p14:creationId xmlns:p14="http://schemas.microsoft.com/office/powerpoint/2010/main" val="2275478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3AB87-3BD5-4E20-BE25-E110263F88E2}"/>
              </a:ext>
            </a:extLst>
          </p:cNvPr>
          <p:cNvSpPr>
            <a:spLocks noGrp="1"/>
          </p:cNvSpPr>
          <p:nvPr>
            <p:ph idx="1"/>
          </p:nvPr>
        </p:nvSpPr>
        <p:spPr>
          <a:xfrm>
            <a:off x="291548" y="331304"/>
            <a:ext cx="11062252" cy="5845659"/>
          </a:xfrm>
        </p:spPr>
        <p:txBody>
          <a:bodyPr>
            <a:normAutofit lnSpcReduction="10000"/>
          </a:bodyPr>
          <a:lstStyle/>
          <a:p>
            <a:pPr marL="0" indent="0" algn="l">
              <a:buNone/>
            </a:pPr>
            <a:r>
              <a:rPr lang="en-GB" b="1" i="0" dirty="0">
                <a:solidFill>
                  <a:srgbClr val="C00000"/>
                </a:solidFill>
                <a:effectLst/>
                <a:latin typeface="Steradian"/>
              </a:rPr>
              <a:t>What career paths are available from each role?​</a:t>
            </a:r>
          </a:p>
          <a:p>
            <a:pPr algn="l"/>
            <a:r>
              <a:rPr lang="en-GB" b="0" i="0" dirty="0">
                <a:solidFill>
                  <a:srgbClr val="323232"/>
                </a:solidFill>
                <a:effectLst/>
                <a:latin typeface="Steradian"/>
              </a:rPr>
              <a:t>All roles in the Health and Care sector are designed so that people can either stay in their role or be promoted through different career paths</a:t>
            </a:r>
            <a:r>
              <a:rPr lang="en-GB" b="0" i="0" dirty="0">
                <a:solidFill>
                  <a:srgbClr val="323232"/>
                </a:solidFill>
                <a:effectLst/>
                <a:highlight>
                  <a:srgbClr val="FFFF00"/>
                </a:highlight>
                <a:latin typeface="Steradian"/>
              </a:rPr>
              <a:t>. </a:t>
            </a:r>
            <a:r>
              <a:rPr lang="en-GB" b="1" i="1" dirty="0">
                <a:solidFill>
                  <a:schemeClr val="bg1"/>
                </a:solidFill>
                <a:effectLst/>
                <a:highlight>
                  <a:srgbClr val="000080"/>
                </a:highlight>
                <a:latin typeface="Steradian"/>
              </a:rPr>
              <a:t>For example, </a:t>
            </a:r>
            <a:r>
              <a:rPr lang="en-GB" b="0" i="0" dirty="0">
                <a:solidFill>
                  <a:srgbClr val="323232"/>
                </a:solidFill>
                <a:effectLst/>
                <a:latin typeface="Steradian"/>
              </a:rPr>
              <a:t>a Healthcare Assistant can train to be a qualified nurse within 5 years, and for many careers, the employer can opt to sponsor further education if this is a path you want to follow.</a:t>
            </a:r>
          </a:p>
          <a:p>
            <a:pPr marL="0" indent="0" algn="l">
              <a:buNone/>
            </a:pPr>
            <a:endParaRPr lang="en-GB" b="0" i="0" dirty="0">
              <a:solidFill>
                <a:srgbClr val="323232"/>
              </a:solidFill>
              <a:effectLst/>
              <a:latin typeface="Steradian"/>
            </a:endParaRPr>
          </a:p>
          <a:p>
            <a:pPr marL="0" indent="0" algn="l">
              <a:buNone/>
            </a:pPr>
            <a:r>
              <a:rPr lang="en-GB" b="1" i="1" dirty="0">
                <a:solidFill>
                  <a:srgbClr val="C00000"/>
                </a:solidFill>
                <a:effectLst/>
                <a:latin typeface="Steradian"/>
              </a:rPr>
              <a:t>Did you know</a:t>
            </a:r>
            <a:r>
              <a:rPr lang="en-GB" b="0" i="0" dirty="0">
                <a:solidFill>
                  <a:srgbClr val="323232"/>
                </a:solidFill>
                <a:effectLst/>
                <a:latin typeface="Steradian"/>
              </a:rPr>
              <a:t>?</a:t>
            </a:r>
          </a:p>
          <a:p>
            <a:pPr algn="l"/>
            <a:r>
              <a:rPr lang="en-GB" b="0" i="0" dirty="0">
                <a:solidFill>
                  <a:srgbClr val="323232"/>
                </a:solidFill>
                <a:effectLst/>
                <a:latin typeface="Steradian"/>
              </a:rPr>
              <a:t>There are over 350 jobs roles in the Health and Social Care sector?</a:t>
            </a:r>
          </a:p>
          <a:p>
            <a:pPr algn="l"/>
            <a:r>
              <a:rPr lang="en-GB" b="0" i="0" dirty="0">
                <a:solidFill>
                  <a:srgbClr val="323232"/>
                </a:solidFill>
                <a:effectLst/>
                <a:latin typeface="Steradian"/>
              </a:rPr>
              <a:t>The NHS is Europe's biggest employer and the fifth biggest employer in the world. Nearly 1.5 million patients interact with the NHS every 24 hours</a:t>
            </a:r>
          </a:p>
          <a:p>
            <a:pPr algn="l"/>
            <a:r>
              <a:rPr lang="en-GB" b="0" i="0" dirty="0">
                <a:solidFill>
                  <a:srgbClr val="323232"/>
                </a:solidFill>
                <a:effectLst/>
                <a:latin typeface="Steradian"/>
              </a:rPr>
              <a:t>There are over 100,000 vacancies at any time in the sector ​</a:t>
            </a:r>
          </a:p>
          <a:p>
            <a:endParaRPr lang="en-GB" dirty="0"/>
          </a:p>
        </p:txBody>
      </p:sp>
      <p:sp>
        <p:nvSpPr>
          <p:cNvPr id="4" name="Footer Placeholder 3">
            <a:extLst>
              <a:ext uri="{FF2B5EF4-FFF2-40B4-BE49-F238E27FC236}">
                <a16:creationId xmlns:a16="http://schemas.microsoft.com/office/drawing/2014/main" id="{4342601F-A6C0-4A3E-8DA4-5745936E9BC7}"/>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86585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Rectangle 76">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4098" name="Picture 2" descr="Organisations">
            <a:extLst>
              <a:ext uri="{FF2B5EF4-FFF2-40B4-BE49-F238E27FC236}">
                <a16:creationId xmlns:a16="http://schemas.microsoft.com/office/drawing/2014/main" id="{69FE6F94-5E26-4CDB-871C-93B42F346E9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63578" y="918266"/>
            <a:ext cx="9664846" cy="458220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5D5553C3-5660-4DF3-BA3E-04CD1DE6FF70}"/>
              </a:ext>
            </a:extLst>
          </p:cNvPr>
          <p:cNvSpPr>
            <a:spLocks noGrp="1"/>
          </p:cNvSpPr>
          <p:nvPr>
            <p:ph type="ftr" sz="quarter" idx="11"/>
          </p:nvPr>
        </p:nvSpPr>
        <p:spPr>
          <a:xfrm>
            <a:off x="795528" y="6382512"/>
            <a:ext cx="6757416" cy="320040"/>
          </a:xfrm>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Created by Tayo Alebiosu</a:t>
            </a:r>
          </a:p>
        </p:txBody>
      </p:sp>
    </p:spTree>
    <p:extLst>
      <p:ext uri="{BB962C8B-B14F-4D97-AF65-F5344CB8AC3E}">
        <p14:creationId xmlns:p14="http://schemas.microsoft.com/office/powerpoint/2010/main" val="3590079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esk with stethoscope and computer keyboard">
            <a:extLst>
              <a:ext uri="{FF2B5EF4-FFF2-40B4-BE49-F238E27FC236}">
                <a16:creationId xmlns:a16="http://schemas.microsoft.com/office/drawing/2014/main" id="{845389E5-0421-4BE0-969B-F2E580C09F61}"/>
              </a:ext>
            </a:extLst>
          </p:cNvPr>
          <p:cNvPicPr>
            <a:picLocks noChangeAspect="1"/>
          </p:cNvPicPr>
          <p:nvPr/>
        </p:nvPicPr>
        <p:blipFill rotWithShape="1">
          <a:blip r:embed="rId2"/>
          <a:srcRect l="57053" r="2101"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D59EFAAF-C364-49EB-BBE3-D9CBD1CD355D}"/>
              </a:ext>
            </a:extLst>
          </p:cNvPr>
          <p:cNvSpPr>
            <a:spLocks noGrp="1"/>
          </p:cNvSpPr>
          <p:nvPr>
            <p:ph idx="1"/>
          </p:nvPr>
        </p:nvSpPr>
        <p:spPr>
          <a:xfrm>
            <a:off x="4553734" y="1012874"/>
            <a:ext cx="6798540" cy="5102173"/>
          </a:xfrm>
        </p:spPr>
        <p:txBody>
          <a:bodyPr>
            <a:normAutofit/>
          </a:bodyPr>
          <a:lstStyle/>
          <a:p>
            <a:pPr>
              <a:buFont typeface="Arial" panose="020B0604020202020204" pitchFamily="34" charset="0"/>
              <a:buChar char="•"/>
            </a:pPr>
            <a:r>
              <a:rPr lang="en-GB" b="0" i="0" dirty="0">
                <a:effectLst/>
                <a:latin typeface="Lato"/>
              </a:rPr>
              <a:t>Promote and support the involvement of people in the monitoring, commissioning and provision of local health and social care services.</a:t>
            </a:r>
          </a:p>
          <a:p>
            <a:pPr>
              <a:buFont typeface="Arial" panose="020B0604020202020204" pitchFamily="34" charset="0"/>
              <a:buChar char="•"/>
            </a:pPr>
            <a:r>
              <a:rPr lang="en-GB" b="0" i="0" dirty="0">
                <a:effectLst/>
                <a:latin typeface="Lato"/>
              </a:rPr>
              <a:t>Provide information and advice to the public about accessing health and social care services and the options available to them.</a:t>
            </a:r>
          </a:p>
          <a:p>
            <a:endParaRPr lang="en-GB" sz="2000" dirty="0"/>
          </a:p>
        </p:txBody>
      </p:sp>
      <p:sp>
        <p:nvSpPr>
          <p:cNvPr id="4" name="Footer Placeholder 3">
            <a:extLst>
              <a:ext uri="{FF2B5EF4-FFF2-40B4-BE49-F238E27FC236}">
                <a16:creationId xmlns:a16="http://schemas.microsoft.com/office/drawing/2014/main" id="{11FEC510-219A-48C9-A338-DCEF6CA011FB}"/>
              </a:ext>
            </a:extLst>
          </p:cNvPr>
          <p:cNvSpPr>
            <a:spLocks noGrp="1"/>
          </p:cNvSpPr>
          <p:nvPr>
            <p:ph type="ftr" sz="quarter" idx="11"/>
          </p:nvPr>
        </p:nvSpPr>
        <p:spPr>
          <a:xfrm>
            <a:off x="4553733" y="6356350"/>
            <a:ext cx="4438035" cy="365125"/>
          </a:xfrm>
        </p:spPr>
        <p:txBody>
          <a:bodyPr>
            <a:normAutofit/>
          </a:bodyPr>
          <a:lstStyle/>
          <a:p>
            <a:pPr algn="l">
              <a:spcAft>
                <a:spcPts val="600"/>
              </a:spcAft>
            </a:pPr>
            <a:r>
              <a:rPr lang="en-GB"/>
              <a:t>Created by Tayo Alebiosu</a:t>
            </a:r>
          </a:p>
        </p:txBody>
      </p:sp>
    </p:spTree>
    <p:extLst>
      <p:ext uri="{BB962C8B-B14F-4D97-AF65-F5344CB8AC3E}">
        <p14:creationId xmlns:p14="http://schemas.microsoft.com/office/powerpoint/2010/main" val="40230430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0DEF15-2BBF-45D8-A60C-E1A4F41A6ADE}"/>
              </a:ext>
            </a:extLst>
          </p:cNvPr>
          <p:cNvSpPr>
            <a:spLocks noGrp="1"/>
          </p:cNvSpPr>
          <p:nvPr>
            <p:ph idx="1"/>
          </p:nvPr>
        </p:nvSpPr>
        <p:spPr>
          <a:xfrm>
            <a:off x="622852" y="808383"/>
            <a:ext cx="10730948" cy="5368580"/>
          </a:xfrm>
        </p:spPr>
        <p:txBody>
          <a:bodyPr>
            <a:normAutofit/>
          </a:bodyPr>
          <a:lstStyle/>
          <a:p>
            <a:pPr marL="0" indent="0">
              <a:buNone/>
            </a:pPr>
            <a:r>
              <a:rPr lang="en-GB" b="1" i="0" dirty="0">
                <a:solidFill>
                  <a:srgbClr val="B0073A"/>
                </a:solidFill>
                <a:effectLst/>
                <a:latin typeface="Steradian"/>
              </a:rPr>
              <a:t>Working in health and social care organisation</a:t>
            </a:r>
          </a:p>
          <a:p>
            <a:pPr marL="0" indent="0">
              <a:buNone/>
            </a:pPr>
            <a:r>
              <a:rPr lang="en-GB" b="1" i="0" dirty="0">
                <a:solidFill>
                  <a:srgbClr val="B0073A"/>
                </a:solidFill>
                <a:effectLst/>
                <a:latin typeface="Steradian"/>
              </a:rPr>
              <a:t>Clinical roles</a:t>
            </a:r>
          </a:p>
          <a:p>
            <a:r>
              <a:rPr lang="en-GB" dirty="0"/>
              <a:t>These provide a front-line service or working in a laboratory; a doctor or a nurse would be a clinical role. There are lots of other clinical roles in the sector and many of them do not require any qualifications (such as GCSEs or A-Levels). ​</a:t>
            </a:r>
          </a:p>
          <a:p>
            <a:r>
              <a:rPr lang="en-GB" b="1" i="0" dirty="0">
                <a:solidFill>
                  <a:srgbClr val="B0073A"/>
                </a:solidFill>
                <a:effectLst/>
                <a:latin typeface="Steradian"/>
              </a:rPr>
              <a:t>Non-clinical roles</a:t>
            </a:r>
          </a:p>
          <a:p>
            <a:r>
              <a:rPr lang="en-GB" b="0" i="0" dirty="0">
                <a:solidFill>
                  <a:srgbClr val="323232"/>
                </a:solidFill>
                <a:effectLst/>
                <a:latin typeface="Steradian"/>
              </a:rPr>
              <a:t>In these, workers do not interact with patients but provide the support and guidance that are needed to run a unit. Any role that you can think would be needed to run an organisation, such as IT Managers, Digital Marketers, and Customer Support. ​</a:t>
            </a:r>
          </a:p>
        </p:txBody>
      </p:sp>
      <p:sp>
        <p:nvSpPr>
          <p:cNvPr id="4" name="Footer Placeholder 3">
            <a:extLst>
              <a:ext uri="{FF2B5EF4-FFF2-40B4-BE49-F238E27FC236}">
                <a16:creationId xmlns:a16="http://schemas.microsoft.com/office/drawing/2014/main" id="{AD4B95E4-CDFC-48EA-B22D-325C9453D04D}"/>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29889987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8EB83F-4C32-4D33-881E-CC32B5C93508}"/>
              </a:ext>
            </a:extLst>
          </p:cNvPr>
          <p:cNvSpPr>
            <a:spLocks noGrp="1"/>
          </p:cNvSpPr>
          <p:nvPr>
            <p:ph idx="1"/>
          </p:nvPr>
        </p:nvSpPr>
        <p:spPr>
          <a:xfrm>
            <a:off x="838200" y="1929384"/>
            <a:ext cx="10515600" cy="4251960"/>
          </a:xfrm>
        </p:spPr>
        <p:txBody>
          <a:bodyPr>
            <a:normAutofit/>
          </a:bodyPr>
          <a:lstStyle/>
          <a:p>
            <a:endParaRPr lang="en-GB" sz="2200"/>
          </a:p>
          <a:p>
            <a:pPr marL="0" indent="0">
              <a:buNone/>
            </a:pPr>
            <a:r>
              <a:rPr lang="en-GB" sz="2200">
                <a:highlight>
                  <a:srgbClr val="FFFF00"/>
                </a:highlight>
              </a:rPr>
              <a:t>Functions</a:t>
            </a:r>
          </a:p>
          <a:p>
            <a:r>
              <a:rPr lang="en-GB" sz="2200" b="0" i="0">
                <a:effectLst/>
                <a:latin typeface="nta"/>
              </a:rPr>
              <a:t>Locally, clinical commissioning groups – made up of doctors, nurses and other professionals – will buy services for patients, while local councils formally take on their new roles in promoting public health.</a:t>
            </a:r>
          </a:p>
          <a:p>
            <a:endParaRPr lang="en-GB" sz="2200">
              <a:latin typeface="nta"/>
            </a:endParaRPr>
          </a:p>
          <a:p>
            <a:r>
              <a:rPr lang="en-GB" sz="2200" b="0" i="0">
                <a:effectLst/>
                <a:latin typeface="nta"/>
              </a:rPr>
              <a:t>Health and wellbeing boards will bring together local organisations to work in partnership and Healthwatch will provide a powerful voice for patients and local communities.</a:t>
            </a:r>
            <a:endParaRPr lang="en-GB" sz="2200"/>
          </a:p>
          <a:p>
            <a:endParaRPr lang="en-GB" sz="2200"/>
          </a:p>
        </p:txBody>
      </p:sp>
      <p:sp>
        <p:nvSpPr>
          <p:cNvPr id="4" name="Footer Placeholder 3">
            <a:extLst>
              <a:ext uri="{FF2B5EF4-FFF2-40B4-BE49-F238E27FC236}">
                <a16:creationId xmlns:a16="http://schemas.microsoft.com/office/drawing/2014/main" id="{70166743-C5E3-40B5-A7DC-0ECE7ECFAA2B}"/>
              </a:ext>
            </a:extLst>
          </p:cNvPr>
          <p:cNvSpPr>
            <a:spLocks noGrp="1"/>
          </p:cNvSpPr>
          <p:nvPr>
            <p:ph type="ftr" sz="quarter" idx="11"/>
          </p:nvPr>
        </p:nvSpPr>
        <p:spPr>
          <a:xfrm>
            <a:off x="4038600" y="6356350"/>
            <a:ext cx="4114800" cy="365125"/>
          </a:xfrm>
        </p:spPr>
        <p:txBody>
          <a:bodyPr>
            <a:normAutofit/>
          </a:bodyPr>
          <a:lstStyle/>
          <a:p>
            <a:pPr>
              <a:spcAft>
                <a:spcPts val="600"/>
              </a:spcAft>
            </a:pPr>
            <a:r>
              <a:rPr lang="en-GB"/>
              <a:t>Created by Tayo Alebiosu</a:t>
            </a:r>
          </a:p>
        </p:txBody>
      </p:sp>
    </p:spTree>
    <p:extLst>
      <p:ext uri="{BB962C8B-B14F-4D97-AF65-F5344CB8AC3E}">
        <p14:creationId xmlns:p14="http://schemas.microsoft.com/office/powerpoint/2010/main" val="1350623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8404AC-A95E-4685-A51C-6C1469AB696D}"/>
              </a:ext>
            </a:extLst>
          </p:cNvPr>
          <p:cNvSpPr>
            <a:spLocks noGrp="1"/>
          </p:cNvSpPr>
          <p:nvPr>
            <p:ph type="title"/>
          </p:nvPr>
        </p:nvSpPr>
        <p:spPr>
          <a:xfrm>
            <a:off x="466722" y="586855"/>
            <a:ext cx="3201366" cy="3387497"/>
          </a:xfrm>
        </p:spPr>
        <p:txBody>
          <a:bodyPr anchor="b">
            <a:normAutofit/>
          </a:bodyPr>
          <a:lstStyle/>
          <a:p>
            <a:pPr algn="r"/>
            <a:r>
              <a:rPr lang="en-GB" sz="4000">
                <a:solidFill>
                  <a:srgbClr val="FFFFFF"/>
                </a:solidFill>
              </a:rPr>
              <a:t>Reflection </a:t>
            </a:r>
            <a:endParaRPr lang="en-US" sz="4000">
              <a:solidFill>
                <a:srgbClr val="FFFFFF"/>
              </a:solidFill>
            </a:endParaRPr>
          </a:p>
        </p:txBody>
      </p:sp>
      <p:sp>
        <p:nvSpPr>
          <p:cNvPr id="4" name="Footer Placeholder 3">
            <a:extLst>
              <a:ext uri="{FF2B5EF4-FFF2-40B4-BE49-F238E27FC236}">
                <a16:creationId xmlns:a16="http://schemas.microsoft.com/office/drawing/2014/main" id="{9230E5E3-546E-40D9-87B7-0B8C0B1D4F6B}"/>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Created by Tayo Alebiosu</a:t>
            </a:r>
          </a:p>
        </p:txBody>
      </p:sp>
      <p:sp>
        <p:nvSpPr>
          <p:cNvPr id="3" name="Content Placeholder 2">
            <a:extLst>
              <a:ext uri="{FF2B5EF4-FFF2-40B4-BE49-F238E27FC236}">
                <a16:creationId xmlns:a16="http://schemas.microsoft.com/office/drawing/2014/main" id="{A9F94720-62A4-4ABB-B5D6-4DC97CC42CBB}"/>
              </a:ext>
            </a:extLst>
          </p:cNvPr>
          <p:cNvSpPr>
            <a:spLocks noGrp="1"/>
          </p:cNvSpPr>
          <p:nvPr>
            <p:ph idx="1"/>
          </p:nvPr>
        </p:nvSpPr>
        <p:spPr>
          <a:xfrm>
            <a:off x="4810259" y="649480"/>
            <a:ext cx="6555347" cy="5546047"/>
          </a:xfrm>
        </p:spPr>
        <p:txBody>
          <a:bodyPr anchor="ctr">
            <a:normAutofit/>
          </a:bodyPr>
          <a:lstStyle/>
          <a:p>
            <a:r>
              <a:rPr lang="en-GB" sz="2000"/>
              <a:t>Determine your career pathway into the selected organisation?</a:t>
            </a:r>
          </a:p>
          <a:p>
            <a:r>
              <a:rPr lang="en-GB" sz="2000"/>
              <a:t>Which function in an organisation you are interested with?</a:t>
            </a:r>
          </a:p>
          <a:p>
            <a:r>
              <a:rPr lang="en-GB" sz="2000"/>
              <a:t>Have a reflection on your skills and abilities to achieve this goal</a:t>
            </a:r>
          </a:p>
          <a:p>
            <a:r>
              <a:rPr lang="en-GB" sz="2000"/>
              <a:t>How you would meet the person specification of the selected career pathway into the selected organisation.</a:t>
            </a:r>
          </a:p>
          <a:p>
            <a:endParaRPr lang="en-GB" sz="2000"/>
          </a:p>
          <a:p>
            <a:pPr marL="0" indent="0">
              <a:buNone/>
            </a:pPr>
            <a:endParaRPr lang="en-US" sz="2000"/>
          </a:p>
        </p:txBody>
      </p:sp>
    </p:spTree>
    <p:extLst>
      <p:ext uri="{BB962C8B-B14F-4D97-AF65-F5344CB8AC3E}">
        <p14:creationId xmlns:p14="http://schemas.microsoft.com/office/powerpoint/2010/main" val="22163874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946B2-FCC4-4D6A-8B77-8F1ED4B3EB21}"/>
              </a:ext>
            </a:extLst>
          </p:cNvPr>
          <p:cNvSpPr>
            <a:spLocks noGrp="1"/>
          </p:cNvSpPr>
          <p:nvPr>
            <p:ph type="title"/>
          </p:nvPr>
        </p:nvSpPr>
        <p:spPr>
          <a:xfrm>
            <a:off x="838200" y="588168"/>
            <a:ext cx="10515600" cy="1325563"/>
          </a:xfrm>
        </p:spPr>
        <p:txBody>
          <a:bodyPr>
            <a:normAutofit/>
          </a:bodyPr>
          <a:lstStyle/>
          <a:p>
            <a:pPr algn="ctr"/>
            <a:r>
              <a:rPr lang="en-US" sz="4600" b="1" i="1" dirty="0">
                <a:solidFill>
                  <a:srgbClr val="FFFFFF"/>
                </a:solidFill>
                <a:effectLst/>
                <a:highlight>
                  <a:srgbClr val="0000FF"/>
                </a:highlight>
                <a:latin typeface="Tw Cen MT" panose="020B0602020104020603" pitchFamily="34" charset="0"/>
                <a:ea typeface="Calibri" panose="020F0502020204030204" pitchFamily="34" charset="0"/>
                <a:cs typeface="Times New Roman" panose="02020603050405020304" pitchFamily="18" charset="0"/>
              </a:rPr>
              <a:t>Assessment methods </a:t>
            </a:r>
            <a:endParaRPr lang="en-GB" sz="4600" i="1" dirty="0">
              <a:solidFill>
                <a:srgbClr val="FFFFFF"/>
              </a:solidFill>
              <a:highlight>
                <a:srgbClr val="0000FF"/>
              </a:highlight>
              <a:latin typeface="Tw Cen MT" panose="020B0602020104020603" pitchFamily="34" charset="0"/>
            </a:endParaRPr>
          </a:p>
        </p:txBody>
      </p:sp>
      <p:sp>
        <p:nvSpPr>
          <p:cNvPr id="3" name="Content Placeholder 2">
            <a:extLst>
              <a:ext uri="{FF2B5EF4-FFF2-40B4-BE49-F238E27FC236}">
                <a16:creationId xmlns:a16="http://schemas.microsoft.com/office/drawing/2014/main" id="{4D8E4EDB-B9A1-40AD-9A81-7385D61DA9FD}"/>
              </a:ext>
            </a:extLst>
          </p:cNvPr>
          <p:cNvSpPr>
            <a:spLocks noGrp="1"/>
          </p:cNvSpPr>
          <p:nvPr>
            <p:ph idx="1"/>
          </p:nvPr>
        </p:nvSpPr>
        <p:spPr>
          <a:xfrm>
            <a:off x="400050" y="2391568"/>
            <a:ext cx="11391900" cy="4247771"/>
          </a:xfrm>
        </p:spPr>
        <p:txBody>
          <a:bodyPr anchor="ctr">
            <a:normAutofit/>
          </a:bodyPr>
          <a:lstStyle/>
          <a:p>
            <a:pPr>
              <a:spcAft>
                <a:spcPts val="800"/>
              </a:spcAft>
            </a:pPr>
            <a:r>
              <a:rPr lang="en-GB" sz="2400" dirty="0">
                <a:effectLst/>
                <a:latin typeface="Tw Cen MT" panose="020B0602020104020603" pitchFamily="34" charset="0"/>
                <a:ea typeface="Calibri" panose="020F0502020204030204" pitchFamily="34" charset="0"/>
                <a:cs typeface="Times New Roman" panose="02020603050405020304" pitchFamily="18" charset="0"/>
              </a:rPr>
              <a:t>The assessment Guide for Work Related Learning (WRL) has one (1) summative component:</a:t>
            </a:r>
          </a:p>
          <a:p>
            <a:pPr>
              <a:spcAft>
                <a:spcPts val="800"/>
              </a:spcAft>
            </a:pPr>
            <a:r>
              <a:rPr lang="en-GB" sz="2400" b="1" dirty="0">
                <a:effectLst/>
                <a:latin typeface="Tw Cen MT" panose="020B0602020104020603" pitchFamily="34" charset="0"/>
                <a:ea typeface="Calibri" panose="020F0502020204030204" pitchFamily="34" charset="0"/>
                <a:cs typeface="Times New Roman" panose="02020603050405020304" pitchFamily="18" charset="0"/>
              </a:rPr>
              <a:t>Individual Report (weighted 100%)</a:t>
            </a:r>
            <a:endParaRPr lang="en-GB" sz="2400" dirty="0">
              <a:effectLst/>
              <a:latin typeface="Tw Cen MT" panose="020B0602020104020603" pitchFamily="34" charset="0"/>
              <a:ea typeface="Calibri" panose="020F0502020204030204" pitchFamily="34" charset="0"/>
              <a:cs typeface="Times New Roman" panose="02020603050405020304" pitchFamily="18" charset="0"/>
            </a:endParaRPr>
          </a:p>
          <a:p>
            <a:pPr>
              <a:spcAft>
                <a:spcPts val="800"/>
              </a:spcAft>
            </a:pPr>
            <a:r>
              <a:rPr lang="en-GB" sz="2400" b="1" dirty="0">
                <a:effectLst/>
                <a:latin typeface="Tw Cen MT" panose="020B0602020104020603" pitchFamily="34" charset="0"/>
                <a:ea typeface="Calibri" panose="020F0502020204030204" pitchFamily="34" charset="0"/>
                <a:cs typeface="Times New Roman" panose="02020603050405020304" pitchFamily="18" charset="0"/>
              </a:rPr>
              <a:t>Tasks to be completed </a:t>
            </a:r>
            <a:r>
              <a:rPr lang="en-GB" sz="2400" dirty="0">
                <a:effectLst/>
                <a:latin typeface="Tw Cen MT" panose="020B0602020104020603" pitchFamily="34" charset="0"/>
                <a:ea typeface="Calibri" panose="020F0502020204030204" pitchFamily="34" charset="0"/>
                <a:cs typeface="Times New Roman" panose="02020603050405020304" pitchFamily="18" charset="0"/>
              </a:rPr>
              <a:t>(of not more than </a:t>
            </a:r>
            <a:r>
              <a:rPr lang="en-GB" sz="2400" b="1" dirty="0">
                <a:solidFill>
                  <a:schemeClr val="bg1"/>
                </a:solidFill>
                <a:effectLst/>
                <a:highlight>
                  <a:srgbClr val="008080"/>
                </a:highlight>
                <a:latin typeface="Tw Cen MT" panose="020B0602020104020603" pitchFamily="34" charset="0"/>
                <a:ea typeface="Calibri" panose="020F0502020204030204" pitchFamily="34" charset="0"/>
                <a:cs typeface="Times New Roman" panose="02020603050405020304" pitchFamily="18" charset="0"/>
              </a:rPr>
              <a:t>2500 words</a:t>
            </a:r>
            <a:r>
              <a:rPr lang="en-GB" sz="2400" dirty="0">
                <a:effectLst/>
                <a:latin typeface="Tw Cen MT" panose="020B0602020104020603" pitchFamily="34" charset="0"/>
                <a:ea typeface="Calibri" panose="020F0502020204030204" pitchFamily="34" charset="0"/>
                <a:cs typeface="Times New Roman" panose="02020603050405020304" pitchFamily="18" charset="0"/>
              </a:rPr>
              <a:t>)</a:t>
            </a:r>
          </a:p>
          <a:p>
            <a:pPr marL="342900" lvl="0" indent="-342900">
              <a:buFont typeface="Symbol" panose="05050102010706020507" pitchFamily="18" charset="2"/>
              <a:buChar char=""/>
            </a:pPr>
            <a:r>
              <a:rPr lang="en-GB" sz="2400" dirty="0">
                <a:effectLst/>
                <a:latin typeface="Tw Cen MT" panose="020B0602020104020603" pitchFamily="34" charset="0"/>
                <a:ea typeface="Calibri" panose="020F0502020204030204" pitchFamily="34" charset="0"/>
                <a:cs typeface="Times New Roman" panose="02020603050405020304" pitchFamily="18" charset="0"/>
              </a:rPr>
              <a:t>Collate an individual </a:t>
            </a:r>
            <a:r>
              <a:rPr lang="en-GB" sz="2400" b="1" dirty="0">
                <a:effectLst/>
                <a:latin typeface="Tw Cen MT" panose="020B0602020104020603" pitchFamily="34" charset="0"/>
                <a:ea typeface="Calibri" panose="020F0502020204030204" pitchFamily="34" charset="0"/>
                <a:cs typeface="Times New Roman" panose="02020603050405020304" pitchFamily="18" charset="0"/>
              </a:rPr>
              <a:t>report</a:t>
            </a:r>
            <a:r>
              <a:rPr lang="en-GB" sz="2400" dirty="0">
                <a:effectLst/>
                <a:latin typeface="Tw Cen MT" panose="020B0602020104020603" pitchFamily="34" charset="0"/>
                <a:ea typeface="Calibri" panose="020F0502020204030204" pitchFamily="34" charset="0"/>
                <a:cs typeface="Times New Roman" panose="02020603050405020304" pitchFamily="18" charset="0"/>
              </a:rPr>
              <a:t> which assesses the health and social care sector, taking into account the current situation of the CoVid19 pandemic.</a:t>
            </a:r>
          </a:p>
          <a:p>
            <a:pPr marL="342900" lvl="0" indent="-342900">
              <a:buFont typeface="Symbol" panose="05050102010706020507" pitchFamily="18" charset="2"/>
              <a:buChar char=""/>
            </a:pPr>
            <a:r>
              <a:rPr lang="en-GB" sz="2400" dirty="0">
                <a:effectLst/>
                <a:latin typeface="Tw Cen MT" panose="020B0602020104020603" pitchFamily="34" charset="0"/>
                <a:ea typeface="Calibri" panose="020F0502020204030204" pitchFamily="34" charset="0"/>
                <a:cs typeface="Times New Roman" panose="02020603050405020304" pitchFamily="18" charset="0"/>
              </a:rPr>
              <a:t>Explore how this has impacted the career prospects for health and social care. </a:t>
            </a:r>
          </a:p>
          <a:p>
            <a:pPr marL="342900" lvl="0" indent="-342900">
              <a:spcAft>
                <a:spcPts val="800"/>
              </a:spcAft>
              <a:buFont typeface="Symbol" panose="05050102010706020507" pitchFamily="18" charset="2"/>
              <a:buChar char=""/>
            </a:pPr>
            <a:r>
              <a:rPr lang="en-GB" sz="2400" dirty="0">
                <a:effectLst/>
                <a:latin typeface="Tw Cen MT" panose="020B0602020104020603" pitchFamily="34" charset="0"/>
                <a:ea typeface="Calibri" panose="020F0502020204030204" pitchFamily="34" charset="0"/>
                <a:cs typeface="Times New Roman" panose="02020603050405020304" pitchFamily="18" charset="0"/>
              </a:rPr>
              <a:t>Evaluate an organisation as an exemplar to justify your stand, by applying the theories and models learned from this module. </a:t>
            </a:r>
          </a:p>
          <a:p>
            <a:endParaRPr lang="en-GB" sz="2000" dirty="0"/>
          </a:p>
        </p:txBody>
      </p:sp>
      <p:sp>
        <p:nvSpPr>
          <p:cNvPr id="4" name="Footer Placeholder 3">
            <a:extLst>
              <a:ext uri="{FF2B5EF4-FFF2-40B4-BE49-F238E27FC236}">
                <a16:creationId xmlns:a16="http://schemas.microsoft.com/office/drawing/2014/main" id="{06031FC7-B827-4B70-BF6D-CB2FE78BF065}"/>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34621712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BD36E8-9637-41F7-B2F5-07EFEBFCE0A6}"/>
              </a:ext>
            </a:extLst>
          </p:cNvPr>
          <p:cNvSpPr>
            <a:spLocks noGrp="1"/>
          </p:cNvSpPr>
          <p:nvPr>
            <p:ph type="title"/>
          </p:nvPr>
        </p:nvSpPr>
        <p:spPr>
          <a:xfrm>
            <a:off x="686834" y="1153572"/>
            <a:ext cx="3200400" cy="4461163"/>
          </a:xfrm>
        </p:spPr>
        <p:txBody>
          <a:bodyPr>
            <a:normAutofit/>
          </a:bodyPr>
          <a:lstStyle/>
          <a:p>
            <a:r>
              <a:rPr lang="en-GB">
                <a:solidFill>
                  <a:srgbClr val="FFFFFF"/>
                </a:solidFill>
              </a:rPr>
              <a:t>Reference list.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A901E28-8F1D-4B54-A49D-79E26201890C}"/>
              </a:ext>
            </a:extLst>
          </p:cNvPr>
          <p:cNvSpPr>
            <a:spLocks noGrp="1"/>
          </p:cNvSpPr>
          <p:nvPr>
            <p:ph idx="1"/>
          </p:nvPr>
        </p:nvSpPr>
        <p:spPr>
          <a:xfrm>
            <a:off x="4447308" y="591344"/>
            <a:ext cx="6906491" cy="5585619"/>
          </a:xfrm>
        </p:spPr>
        <p:txBody>
          <a:bodyPr anchor="ctr">
            <a:normAutofit/>
          </a:bodyPr>
          <a:lstStyle/>
          <a:p>
            <a:r>
              <a:rPr lang="en-US" sz="2200"/>
              <a:t>Lee, S.M., Luthans, F. and Olson, D.L., 1982. A management science approach to contingency models of organizational structure. Academy of Management Journal, 25(3), pp.553-566.</a:t>
            </a:r>
          </a:p>
          <a:p>
            <a:r>
              <a:rPr lang="en-US" sz="2200"/>
              <a:t>Child, J., 1972. Organizational structure, environment and performance: The role of strategic choice. sociology, 6(1), pp.1-22.</a:t>
            </a:r>
          </a:p>
          <a:p>
            <a:r>
              <a:rPr lang="en-US" sz="2200"/>
              <a:t>Hannan, M.T., Freeman, J.H. and Meyer, J.W., 1976. Specification of models for organizational effectiveness. American Sociological Review, 41(1), pp.136-143.</a:t>
            </a:r>
          </a:p>
          <a:p>
            <a:r>
              <a:rPr lang="en-GB" sz="2200">
                <a:hlinkClick r:id="rId2"/>
              </a:rPr>
              <a:t>https://www.yourarticlelibrary.com/organization/organisation-meaning-concept-features-and-advantages/63768</a:t>
            </a:r>
            <a:endParaRPr lang="en-GB" sz="2200"/>
          </a:p>
          <a:p>
            <a:r>
              <a:rPr lang="en-GB" sz="2200">
                <a:hlinkClick r:id="rId3"/>
              </a:rPr>
              <a:t>https://www.nhsconfed.org/resources/key-statistics-on-the-nhs</a:t>
            </a:r>
            <a:endParaRPr lang="en-GB" sz="2200"/>
          </a:p>
          <a:p>
            <a:endParaRPr lang="en-GB" sz="2200"/>
          </a:p>
        </p:txBody>
      </p:sp>
      <p:sp>
        <p:nvSpPr>
          <p:cNvPr id="4" name="Footer Placeholder 3">
            <a:extLst>
              <a:ext uri="{FF2B5EF4-FFF2-40B4-BE49-F238E27FC236}">
                <a16:creationId xmlns:a16="http://schemas.microsoft.com/office/drawing/2014/main" id="{F462BB1F-9395-4544-B367-93E2BFC082F8}"/>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414292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3" name="Arc 7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E8DBD763-5948-4E6C-ABB1-3D136C0A874F}"/>
              </a:ext>
            </a:extLst>
          </p:cNvPr>
          <p:cNvSpPr txBox="1"/>
          <p:nvPr/>
        </p:nvSpPr>
        <p:spPr>
          <a:xfrm>
            <a:off x="6096000" y="90522"/>
            <a:ext cx="5458838"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highlight>
                  <a:srgbClr val="FFFF00"/>
                </a:highlight>
                <a:latin typeface="+mj-lt"/>
                <a:ea typeface="+mj-ea"/>
                <a:cs typeface="+mj-cs"/>
              </a:rPr>
              <a:t>O</a:t>
            </a:r>
            <a:r>
              <a:rPr lang="en-US" sz="4400" b="1" kern="1200" dirty="0">
                <a:solidFill>
                  <a:schemeClr val="tx1"/>
                </a:solidFill>
                <a:highlight>
                  <a:srgbClr val="FFFF00"/>
                </a:highlight>
                <a:latin typeface="+mj-lt"/>
                <a:ea typeface="+mj-ea"/>
                <a:cs typeface="+mj-cs"/>
              </a:rPr>
              <a:t>rganisation</a:t>
            </a:r>
          </a:p>
        </p:txBody>
      </p:sp>
      <p:sp>
        <p:nvSpPr>
          <p:cNvPr id="75" name="Freeform: Shape 7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122" name="Picture 2" descr="What is an organisation, aurelie and frédérique">
            <a:extLst>
              <a:ext uri="{FF2B5EF4-FFF2-40B4-BE49-F238E27FC236}">
                <a16:creationId xmlns:a16="http://schemas.microsoft.com/office/drawing/2014/main" id="{F14CEE28-5C78-4139-B52C-08DAED6DC9A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4172" y="1415185"/>
            <a:ext cx="4777381" cy="358303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AA70896-CE89-4D9A-B26B-2700E88F206D}"/>
              </a:ext>
            </a:extLst>
          </p:cNvPr>
          <p:cNvSpPr>
            <a:spLocks noGrp="1"/>
          </p:cNvSpPr>
          <p:nvPr>
            <p:ph idx="1"/>
          </p:nvPr>
        </p:nvSpPr>
        <p:spPr>
          <a:xfrm>
            <a:off x="4951829" y="1416086"/>
            <a:ext cx="7144314" cy="4760878"/>
          </a:xfrm>
        </p:spPr>
        <p:txBody>
          <a:bodyPr vert="horz" lIns="91440" tIns="45720" rIns="91440" bIns="45720" rtlCol="0">
            <a:normAutofit/>
          </a:bodyPr>
          <a:lstStyle/>
          <a:p>
            <a:r>
              <a:rPr lang="en-US" sz="2600" dirty="0">
                <a:latin typeface="Tw Cen MT" panose="020B0602020104020603" pitchFamily="34" charset="0"/>
              </a:rPr>
              <a:t>Ever since the dawn of civilization, people have always formed organisations to combine their efforts for the accomplishments of their common goals. </a:t>
            </a:r>
          </a:p>
          <a:p>
            <a:r>
              <a:rPr lang="en-US" sz="2600" dirty="0">
                <a:highlight>
                  <a:srgbClr val="00FFFF"/>
                </a:highlight>
                <a:latin typeface="Tw Cen MT" panose="020B0602020104020603" pitchFamily="34" charset="0"/>
              </a:rPr>
              <a:t>For example</a:t>
            </a:r>
            <a:r>
              <a:rPr lang="en-US" sz="2600" dirty="0">
                <a:latin typeface="Tw Cen MT" panose="020B0602020104020603" pitchFamily="34" charset="0"/>
              </a:rPr>
              <a:t>, the Emperors of China used organisations a thousand years ago to construct great irrigation systems. </a:t>
            </a:r>
          </a:p>
          <a:p>
            <a:r>
              <a:rPr lang="en-US" sz="2600" dirty="0">
                <a:latin typeface="Tw Cen MT" panose="020B0602020104020603" pitchFamily="34" charset="0"/>
              </a:rPr>
              <a:t>The first Pope created a universal church to serve a world religion. </a:t>
            </a:r>
          </a:p>
          <a:p>
            <a:r>
              <a:rPr lang="en-US" sz="2600" dirty="0">
                <a:latin typeface="Tw Cen MT" panose="020B0602020104020603" pitchFamily="34" charset="0"/>
              </a:rPr>
              <a:t>The greatest </a:t>
            </a:r>
            <a:r>
              <a:rPr lang="en-US" sz="2600" dirty="0">
                <a:highlight>
                  <a:srgbClr val="FFFF00"/>
                </a:highlight>
                <a:latin typeface="Tw Cen MT" panose="020B0602020104020603" pitchFamily="34" charset="0"/>
              </a:rPr>
              <a:t>example</a:t>
            </a:r>
            <a:r>
              <a:rPr lang="en-US" sz="2600" dirty="0">
                <a:latin typeface="Tw Cen MT" panose="020B0602020104020603" pitchFamily="34" charset="0"/>
              </a:rPr>
              <a:t> is the construction of great pyramids by the early Egyptians.</a:t>
            </a:r>
          </a:p>
        </p:txBody>
      </p:sp>
      <p:sp>
        <p:nvSpPr>
          <p:cNvPr id="4" name="Footer Placeholder 3">
            <a:extLst>
              <a:ext uri="{FF2B5EF4-FFF2-40B4-BE49-F238E27FC236}">
                <a16:creationId xmlns:a16="http://schemas.microsoft.com/office/drawing/2014/main" id="{E17DB22E-2766-4507-A290-63CEB92303C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Created by Tayo Alebiosu</a:t>
            </a:r>
          </a:p>
        </p:txBody>
      </p:sp>
    </p:spTree>
    <p:extLst>
      <p:ext uri="{BB962C8B-B14F-4D97-AF65-F5344CB8AC3E}">
        <p14:creationId xmlns:p14="http://schemas.microsoft.com/office/powerpoint/2010/main" val="317330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6" name="Picture 2" descr="Organisational behavior">
            <a:extLst>
              <a:ext uri="{FF2B5EF4-FFF2-40B4-BE49-F238E27FC236}">
                <a16:creationId xmlns:a16="http://schemas.microsoft.com/office/drawing/2014/main" id="{B8312690-7593-4961-8F33-214384CDD2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067" b="12947"/>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F81C12A9-5476-44CC-8594-00399B1F414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Created by Tayo Alebiosu</a:t>
            </a:r>
          </a:p>
        </p:txBody>
      </p:sp>
    </p:spTree>
    <p:extLst>
      <p:ext uri="{BB962C8B-B14F-4D97-AF65-F5344CB8AC3E}">
        <p14:creationId xmlns:p14="http://schemas.microsoft.com/office/powerpoint/2010/main" val="4115516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One in a crowd">
            <a:extLst>
              <a:ext uri="{FF2B5EF4-FFF2-40B4-BE49-F238E27FC236}">
                <a16:creationId xmlns:a16="http://schemas.microsoft.com/office/drawing/2014/main" id="{97B3A071-9269-4C29-84D9-A07790448B38}"/>
              </a:ext>
            </a:extLst>
          </p:cNvPr>
          <p:cNvPicPr>
            <a:picLocks noChangeAspect="1"/>
          </p:cNvPicPr>
          <p:nvPr/>
        </p:nvPicPr>
        <p:blipFill rotWithShape="1">
          <a:blip r:embed="rId2"/>
          <a:srcRect l="20912" r="12196"/>
          <a:stretch/>
        </p:blipFill>
        <p:spPr>
          <a:xfrm>
            <a:off x="21" y="10"/>
            <a:ext cx="429062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AB368A5B-59E1-4CA2-9773-15D10BB97F04}"/>
              </a:ext>
            </a:extLst>
          </p:cNvPr>
          <p:cNvSpPr>
            <a:spLocks noGrp="1"/>
          </p:cNvSpPr>
          <p:nvPr>
            <p:ph idx="1"/>
          </p:nvPr>
        </p:nvSpPr>
        <p:spPr>
          <a:xfrm>
            <a:off x="4642338" y="813985"/>
            <a:ext cx="7438913" cy="5614949"/>
          </a:xfrm>
        </p:spPr>
        <p:txBody>
          <a:bodyPr>
            <a:noAutofit/>
          </a:bodyPr>
          <a:lstStyle/>
          <a:p>
            <a:pPr marL="0" indent="0">
              <a:buNone/>
            </a:pPr>
            <a:r>
              <a:rPr lang="en-GB" b="1" dirty="0">
                <a:solidFill>
                  <a:schemeClr val="bg1"/>
                </a:solidFill>
                <a:highlight>
                  <a:srgbClr val="0000FF"/>
                </a:highlight>
                <a:latin typeface="Tw Cen MT" panose="020B0602020104020603" pitchFamily="34" charset="0"/>
              </a:rPr>
              <a:t>Concept of Organisation:</a:t>
            </a:r>
          </a:p>
          <a:p>
            <a:r>
              <a:rPr lang="en-GB" dirty="0">
                <a:latin typeface="Tw Cen MT" panose="020B0602020104020603" pitchFamily="34" charset="0"/>
              </a:rPr>
              <a:t>It is very difficult to define the term organisation precisely because the use of the term organisation is not standardized. It is not static. </a:t>
            </a:r>
          </a:p>
          <a:p>
            <a:r>
              <a:rPr lang="en-GB" dirty="0">
                <a:latin typeface="Tw Cen MT" panose="020B0602020104020603" pitchFamily="34" charset="0"/>
              </a:rPr>
              <a:t>It is dynamic and ever changing as per the needs of society, its members, business objectives and environmental changes.</a:t>
            </a:r>
          </a:p>
          <a:p>
            <a:r>
              <a:rPr lang="en-GB" dirty="0">
                <a:latin typeface="Tw Cen MT" panose="020B0602020104020603" pitchFamily="34" charset="0"/>
              </a:rPr>
              <a:t>Organisation has been defined in different ways by different theorists, because different theorists have emphasized different characteristics of organisation.</a:t>
            </a:r>
          </a:p>
        </p:txBody>
      </p:sp>
      <p:sp>
        <p:nvSpPr>
          <p:cNvPr id="4" name="Footer Placeholder 3">
            <a:extLst>
              <a:ext uri="{FF2B5EF4-FFF2-40B4-BE49-F238E27FC236}">
                <a16:creationId xmlns:a16="http://schemas.microsoft.com/office/drawing/2014/main" id="{5061C231-2ED2-48E8-B837-D75C3EF158A1}"/>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2625807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uzzle pieces">
            <a:extLst>
              <a:ext uri="{FF2B5EF4-FFF2-40B4-BE49-F238E27FC236}">
                <a16:creationId xmlns:a16="http://schemas.microsoft.com/office/drawing/2014/main" id="{82ADD7AC-2AEE-432D-B719-AF96DEB8D66E}"/>
              </a:ext>
            </a:extLst>
          </p:cNvPr>
          <p:cNvPicPr>
            <a:picLocks noChangeAspect="1"/>
          </p:cNvPicPr>
          <p:nvPr/>
        </p:nvPicPr>
        <p:blipFill rotWithShape="1">
          <a:blip r:embed="rId2"/>
          <a:srcRect l="24154" r="16536"/>
          <a:stretch/>
        </p:blipFill>
        <p:spPr>
          <a:xfrm>
            <a:off x="20" y="10"/>
            <a:ext cx="3713851"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F67A31E8-D214-4D37-9821-64D8F92E8164}"/>
              </a:ext>
            </a:extLst>
          </p:cNvPr>
          <p:cNvSpPr>
            <a:spLocks noGrp="1"/>
          </p:cNvSpPr>
          <p:nvPr>
            <p:ph idx="1"/>
          </p:nvPr>
        </p:nvSpPr>
        <p:spPr>
          <a:xfrm>
            <a:off x="4093699" y="490428"/>
            <a:ext cx="7934178" cy="6008845"/>
          </a:xfrm>
        </p:spPr>
        <p:txBody>
          <a:bodyPr>
            <a:noAutofit/>
          </a:bodyPr>
          <a:lstStyle/>
          <a:p>
            <a:r>
              <a:rPr lang="en-GB" dirty="0">
                <a:latin typeface="Tw Cen MT" panose="020B0602020104020603" pitchFamily="34" charset="0"/>
              </a:rPr>
              <a:t>An organization, or organisation, is an entity – such as a company, an institution, or an association – comprising one or more people and having a </a:t>
            </a:r>
            <a:r>
              <a:rPr lang="en-GB" dirty="0">
                <a:highlight>
                  <a:srgbClr val="FFFF00"/>
                </a:highlight>
                <a:latin typeface="Tw Cen MT" panose="020B0602020104020603" pitchFamily="34" charset="0"/>
              </a:rPr>
              <a:t>particular purpose.</a:t>
            </a:r>
          </a:p>
          <a:p>
            <a:r>
              <a:rPr lang="en-GB" dirty="0">
                <a:latin typeface="Tw Cen MT" panose="020B0602020104020603" pitchFamily="34" charset="0"/>
              </a:rPr>
              <a:t>“Organisations are defined as collect </a:t>
            </a:r>
            <a:r>
              <a:rPr lang="en-GB" dirty="0" err="1">
                <a:latin typeface="Tw Cen MT" panose="020B0602020104020603" pitchFamily="34" charset="0"/>
              </a:rPr>
              <a:t>ivities</a:t>
            </a:r>
            <a:r>
              <a:rPr lang="en-GB" dirty="0">
                <a:latin typeface="Tw Cen MT" panose="020B0602020104020603" pitchFamily="34" charset="0"/>
              </a:rPr>
              <a:t> that have been established for the pursuit of relatively </a:t>
            </a:r>
            <a:r>
              <a:rPr lang="en-GB" dirty="0">
                <a:highlight>
                  <a:srgbClr val="FFFF00"/>
                </a:highlight>
                <a:latin typeface="Tw Cen MT" panose="020B0602020104020603" pitchFamily="34" charset="0"/>
              </a:rPr>
              <a:t>specific objectives </a:t>
            </a:r>
            <a:r>
              <a:rPr lang="en-GB" dirty="0">
                <a:latin typeface="Tw Cen MT" panose="020B0602020104020603" pitchFamily="34" charset="0"/>
              </a:rPr>
              <a:t>on a more or less </a:t>
            </a:r>
            <a:r>
              <a:rPr lang="en-GB" dirty="0">
                <a:highlight>
                  <a:srgbClr val="FFFF00"/>
                </a:highlight>
                <a:latin typeface="Tw Cen MT" panose="020B0602020104020603" pitchFamily="34" charset="0"/>
              </a:rPr>
              <a:t>continuous basis</a:t>
            </a:r>
            <a:r>
              <a:rPr lang="en-GB" dirty="0">
                <a:latin typeface="Tw Cen MT" panose="020B0602020104020603" pitchFamily="34" charset="0"/>
              </a:rPr>
              <a:t>. </a:t>
            </a:r>
          </a:p>
          <a:p>
            <a:r>
              <a:rPr lang="en-GB" dirty="0">
                <a:latin typeface="Tw Cen MT" panose="020B0602020104020603" pitchFamily="34" charset="0"/>
              </a:rPr>
              <a:t>Organisations have more or less </a:t>
            </a:r>
            <a:r>
              <a:rPr lang="en-GB" dirty="0">
                <a:highlight>
                  <a:srgbClr val="00FFFF"/>
                </a:highlight>
                <a:latin typeface="Tw Cen MT" panose="020B0602020104020603" pitchFamily="34" charset="0"/>
              </a:rPr>
              <a:t>fixed boundaries</a:t>
            </a:r>
            <a:r>
              <a:rPr lang="en-GB" dirty="0">
                <a:latin typeface="Tw Cen MT" panose="020B0602020104020603" pitchFamily="34" charset="0"/>
              </a:rPr>
              <a:t>, a normative order, authority rank, a communication system and an </a:t>
            </a:r>
            <a:r>
              <a:rPr lang="en-GB" dirty="0">
                <a:highlight>
                  <a:srgbClr val="00FFFF"/>
                </a:highlight>
                <a:latin typeface="Tw Cen MT" panose="020B0602020104020603" pitchFamily="34" charset="0"/>
              </a:rPr>
              <a:t>incentive system </a:t>
            </a:r>
            <a:r>
              <a:rPr lang="en-GB" dirty="0">
                <a:latin typeface="Tw Cen MT" panose="020B0602020104020603" pitchFamily="34" charset="0"/>
              </a:rPr>
              <a:t>which enables various types of participants to work together in the pursuit of </a:t>
            </a:r>
            <a:r>
              <a:rPr lang="en-GB" dirty="0">
                <a:highlight>
                  <a:srgbClr val="FFFF00"/>
                </a:highlight>
                <a:latin typeface="Tw Cen MT" panose="020B0602020104020603" pitchFamily="34" charset="0"/>
              </a:rPr>
              <a:t>common goals.”</a:t>
            </a:r>
          </a:p>
        </p:txBody>
      </p:sp>
      <p:sp>
        <p:nvSpPr>
          <p:cNvPr id="4" name="Footer Placeholder 3">
            <a:extLst>
              <a:ext uri="{FF2B5EF4-FFF2-40B4-BE49-F238E27FC236}">
                <a16:creationId xmlns:a16="http://schemas.microsoft.com/office/drawing/2014/main" id="{06EE482F-7B58-4972-BD33-8865ACAB2924}"/>
              </a:ext>
            </a:extLst>
          </p:cNvPr>
          <p:cNvSpPr>
            <a:spLocks noGrp="1"/>
          </p:cNvSpPr>
          <p:nvPr>
            <p:ph type="ftr" sz="quarter" idx="11"/>
          </p:nvPr>
        </p:nvSpPr>
        <p:spPr/>
        <p:txBody>
          <a:bodyPr/>
          <a:lstStyle/>
          <a:p>
            <a:r>
              <a:rPr lang="en-GB"/>
              <a:t>Created by Tayo Alebiosu</a:t>
            </a:r>
          </a:p>
        </p:txBody>
      </p:sp>
    </p:spTree>
    <p:extLst>
      <p:ext uri="{BB962C8B-B14F-4D97-AF65-F5344CB8AC3E}">
        <p14:creationId xmlns:p14="http://schemas.microsoft.com/office/powerpoint/2010/main" val="36517131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rushVTI">
  <a:themeElements>
    <a:clrScheme name="AnalogousFromDarkSeedLeftStep">
      <a:dk1>
        <a:srgbClr val="000000"/>
      </a:dk1>
      <a:lt1>
        <a:srgbClr val="FFFFFF"/>
      </a:lt1>
      <a:dk2>
        <a:srgbClr val="301B27"/>
      </a:dk2>
      <a:lt2>
        <a:srgbClr val="F0F3F3"/>
      </a:lt2>
      <a:accent1>
        <a:srgbClr val="C34D5F"/>
      </a:accent1>
      <a:accent2>
        <a:srgbClr val="B13B7E"/>
      </a:accent2>
      <a:accent3>
        <a:srgbClr val="C34DC2"/>
      </a:accent3>
      <a:accent4>
        <a:srgbClr val="813BB1"/>
      </a:accent4>
      <a:accent5>
        <a:srgbClr val="624DC3"/>
      </a:accent5>
      <a:accent6>
        <a:srgbClr val="3B57B1"/>
      </a:accent6>
      <a:hlink>
        <a:srgbClr val="7C55C6"/>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5356</TotalTime>
  <Words>3486</Words>
  <Application>Microsoft Office PowerPoint</Application>
  <PresentationFormat>Widescreen</PresentationFormat>
  <Paragraphs>257</Paragraphs>
  <Slides>55</Slides>
  <Notes>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55</vt:i4>
      </vt:variant>
    </vt:vector>
  </HeadingPairs>
  <TitlesOfParts>
    <vt:vector size="69" baseType="lpstr">
      <vt:lpstr>Arial</vt:lpstr>
      <vt:lpstr>Calibri</vt:lpstr>
      <vt:lpstr>Calibri Light</vt:lpstr>
      <vt:lpstr>Candara</vt:lpstr>
      <vt:lpstr>Century Gothic</vt:lpstr>
      <vt:lpstr>Lato</vt:lpstr>
      <vt:lpstr>nta</vt:lpstr>
      <vt:lpstr>Roboto</vt:lpstr>
      <vt:lpstr>Steradian</vt:lpstr>
      <vt:lpstr>Symbol</vt:lpstr>
      <vt:lpstr>Tw Cen MT</vt:lpstr>
      <vt:lpstr>Wingdings</vt:lpstr>
      <vt:lpstr>Office Theme</vt:lpstr>
      <vt:lpstr>BrushVTI</vt:lpstr>
      <vt:lpstr>Work Related learning</vt:lpstr>
      <vt:lpstr>Learning outcomes </vt:lpstr>
      <vt:lpstr>LO1 Activity -10 mins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LO1-Activity-Individual Research -10mins</vt:lpstr>
      <vt:lpstr>PowerPoint Presentation</vt:lpstr>
      <vt:lpstr>PowerPoint Presentation</vt:lpstr>
      <vt:lpstr>Models of organizational 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Functional org structure</vt:lpstr>
      <vt:lpstr>PowerPoint Presentation</vt:lpstr>
      <vt:lpstr>PowerPoint Presentation</vt:lpstr>
      <vt:lpstr>Horizontal or flat org structure</vt:lpstr>
      <vt:lpstr>Hierarchical org structure.</vt:lpstr>
      <vt:lpstr>Hierarchical org structure.</vt:lpstr>
      <vt:lpstr>Divisional org structure</vt:lpstr>
      <vt:lpstr>PowerPoint Presentation</vt:lpstr>
      <vt:lpstr>Team-based org structure</vt:lpstr>
      <vt:lpstr>PowerPoint Presentation</vt:lpstr>
      <vt:lpstr>PowerPoint Presentation</vt:lpstr>
      <vt:lpstr>Network org structure</vt:lpstr>
      <vt:lpstr>LO2 Activity – Individual Research –(10mins)</vt:lpstr>
      <vt:lpstr>PowerPoint Presentation</vt:lpstr>
      <vt:lpstr>Working together and major function</vt:lpstr>
      <vt:lpstr>PowerPoint Presentation</vt:lpstr>
      <vt:lpstr>PowerPoint Presentation</vt:lpstr>
      <vt:lpstr>PowerPoint Presentation</vt:lpstr>
      <vt:lpstr>PowerPoint Presentation</vt:lpstr>
      <vt:lpstr>PowerPoint Presentation</vt:lpstr>
      <vt:lpstr>Reflection </vt:lpstr>
      <vt:lpstr>Assessment methods </vt:lpstr>
      <vt:lpstr>Reference list.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Related Learning</dc:title>
  <dc:creator>Tayo Alebiosu</dc:creator>
  <cp:lastModifiedBy>Tayo Alebiosu</cp:lastModifiedBy>
  <cp:revision>46</cp:revision>
  <dcterms:created xsi:type="dcterms:W3CDTF">2021-06-03T19:39:17Z</dcterms:created>
  <dcterms:modified xsi:type="dcterms:W3CDTF">2021-06-12T00:24:41Z</dcterms:modified>
</cp:coreProperties>
</file>